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theme/theme1.xml" ContentType="application/vnd.openxmlformats-officedocument.theme+xml"/>
  <Override PartName="/ppt/slides/slide10.xml" ContentType="application/vnd.openxmlformats-officedocument.presentationml.slide+xml"/>
  <Override PartName="/ppt/slides/slide3.xml" ContentType="application/vnd.openxmlformats-officedocument.presentationml.slide+xml"/>
  <Override PartName="/ppt/slides/_rels/slide15.xml.rels" ContentType="application/vnd.openxmlformats-package.relationships+xml"/>
  <Override PartName="/ppt/slides/_rels/slide1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6.xml.rels" ContentType="application/vnd.openxmlformats-package.relationships+xml"/>
  <Override PartName="/ppt/slides/_rels/slide4.xml.rels" ContentType="application/vnd.openxmlformats-package.relationships+xml"/>
  <Override PartName="/ppt/slides/_rels/slide13.xml.rels" ContentType="application/vnd.openxmlformats-package.relationships+xml"/>
  <Override PartName="/ppt/slides/_rels/slide3.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7.xml.rels" ContentType="application/vnd.openxmlformats-package.relationships+xml"/>
  <Override PartName="/ppt/slides/_rels/slide9.xml.rels" ContentType="application/vnd.openxmlformats-package.relationships+xml"/>
  <Override PartName="/ppt/slides/_rels/slide5.xml.rels" ContentType="application/vnd.openxmlformats-package.relationships+xml"/>
  <Override PartName="/ppt/slides/_rels/slide12.xml.rels" ContentType="application/vnd.openxmlformats-package.relationships+xml"/>
  <Override PartName="/ppt/slides/_rels/slide1.xml.rels" ContentType="application/vnd.openxmlformats-package.relationships+xml"/>
  <Override PartName="/ppt/slides/slide11.xml" ContentType="application/vnd.openxmlformats-officedocument.presentationml.slide+xml"/>
  <Override PartName="/ppt/slides/slide4.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Masters/_rels/slideMaster1.xml.rels" ContentType="application/vnd.openxmlformats-package.relationships+xml"/>
  <Override PartName="/ppt/slideMasters/slideMaster1.xml" ContentType="application/vnd.openxmlformats-officedocument.presentationml.slideMaster+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9.xml" ContentType="application/vnd.openxmlformats-officedocument.presentationml.slideLayout+xml"/>
  <Override PartName="/ppt/media/image1.png" ContentType="image/png"/>
  <Override PartName="/ppt/media/image33.png" ContentType="image/png"/>
  <Override PartName="/ppt/media/image5.png" ContentType="image/png"/>
  <Override PartName="/ppt/media/image37.png" ContentType="image/png"/>
  <Override PartName="/ppt/media/image6.png" ContentType="image/png"/>
  <Override PartName="/ppt/media/image14.png" ContentType="image/png"/>
  <Override PartName="/ppt/media/image7.png" ContentType="image/png"/>
  <Override PartName="/ppt/media/image13.png" ContentType="image/png"/>
  <Override PartName="/ppt/media/image15.png" ContentType="image/png"/>
  <Override PartName="/ppt/media/image10.png" ContentType="image/png"/>
  <Override PartName="/ppt/media/image34.png" ContentType="image/png"/>
  <Override PartName="/ppt/media/image11.png" ContentType="image/png"/>
  <Override PartName="/ppt/media/image35.png" ContentType="image/png"/>
  <Override PartName="/ppt/media/image31.png" ContentType="image/png"/>
  <Override PartName="/ppt/media/image20.png" ContentType="image/png"/>
  <Override PartName="/ppt/media/image24.png" ContentType="image/png"/>
  <Override PartName="/ppt/media/image8.png" ContentType="image/png"/>
  <Override PartName="/ppt/media/image9.png" ContentType="image/png"/>
  <Override PartName="/ppt/media/image38.png" ContentType="image/png"/>
  <Override PartName="/ppt/media/image22.png" ContentType="image/png"/>
  <Override PartName="/ppt/media/image12.png" ContentType="image/png"/>
  <Override PartName="/ppt/media/image23.png" ContentType="image/png"/>
  <Override PartName="/ppt/media/image17.png" ContentType="image/png"/>
  <Override PartName="/ppt/media/image36.png" ContentType="image/png"/>
  <Override PartName="/ppt/media/image27.png" ContentType="image/png"/>
  <Override PartName="/ppt/media/image4.png" ContentType="image/png"/>
  <Override PartName="/ppt/media/image25.png" ContentType="image/png"/>
  <Override PartName="/ppt/media/image19.png" ContentType="image/png"/>
  <Override PartName="/ppt/media/image26.png" ContentType="image/png"/>
  <Override PartName="/ppt/media/image3.png" ContentType="image/png"/>
  <Override PartName="/ppt/media/image30.png" ContentType="image/png"/>
  <Override PartName="/ppt/media/image2.png" ContentType="image/png"/>
  <Override PartName="/ppt/media/image28.png" ContentType="image/png"/>
  <Override PartName="/ppt/media/image18.png" ContentType="image/png"/>
  <Override PartName="/ppt/media/image16.png" ContentType="image/png"/>
  <Override PartName="/ppt/media/image29.png" ContentType="image/png"/>
  <Override PartName="/ppt/media/image21.png" ContentType="image/png"/>
  <Override PartName="/ppt/media/image32.png" ContentType="image/png"/>
  <Override PartName="/ppt/fonts/Font_1_Lato_Regular.fntdata" ContentType="application/x-fontdata"/>
  <Override PartName="/ppt/fonts/Font_2_Arial_Unicode_MS_Regular.fntdata" ContentType="application/x-fontdata"/>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embedTrueTypeFonts="1">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9144000" cy="5143500"/>
  <p:notesSz cx="6858000" cy="9144000"/>
  <p:embeddedFontLst>
    <p:embeddedFont>
      <p:font typeface="Inter"/>
    </p:embeddedFont>
    <p:embeddedFont>
      <p:font typeface="Roboto"/>
    </p:embeddedFont>
    <p:embeddedFont>
      <p:font typeface="Lato"/>
      <p:regular r:id="rId19"/>
    </p:embeddedFont>
    <p:embeddedFont>
      <p:font typeface="Inter SemiBold"/>
    </p:embeddedFont>
    <p:embeddedFont>
      <p:font typeface="Arial Unicode MS"/>
      <p:regular r:id="rId20"/>
      <p:bold r:id="rId20"/>
    </p:embeddedFont>
  </p:embeddedFontLst>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font" Target="fonts/Font_1_Lato_Regular.fntdata"/><Relationship Id="rId20" Type="http://schemas.openxmlformats.org/officeDocument/2006/relationships/font" Target="fonts/Font_2_Arial_Unicode_MS_Regular.fntdata"/><Relationship Id="rId2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chemeClr val="lt1"/>
        </a:solidFill>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311760" y="744480"/>
            <a:ext cx="8520120" cy="2052360"/>
          </a:xfrm>
          <a:prstGeom prst="rect">
            <a:avLst/>
          </a:prstGeom>
          <a:noFill/>
          <a:ln w="0">
            <a:noFill/>
          </a:ln>
        </p:spPr>
        <p:txBody>
          <a:bodyPr lIns="91440" rIns="91440" tIns="91440" bIns="91440" anchor="b">
            <a:normAutofit/>
          </a:bodyPr>
          <a:p>
            <a:pPr indent="0">
              <a:buNone/>
            </a:pPr>
            <a:r>
              <a:rPr b="0" lang="fr-FR" sz="5200" strike="noStrike" u="none">
                <a:solidFill>
                  <a:srgbClr val="000000"/>
                </a:solidFill>
                <a:effectLst/>
                <a:uFillTx/>
                <a:latin typeface="Arial"/>
              </a:rPr>
              <a:t>Click to edit the title text format</a:t>
            </a:r>
            <a:endParaRPr b="0" lang="fr-FR" sz="5200" strike="noStrike" u="none">
              <a:solidFill>
                <a:srgbClr val="000000"/>
              </a:solidFill>
              <a:effectLst/>
              <a:uFillTx/>
              <a:latin typeface="Arial"/>
            </a:endParaRPr>
          </a:p>
        </p:txBody>
      </p:sp>
      <p:sp>
        <p:nvSpPr>
          <p:cNvPr id="3" name="PlaceHolder 2"/>
          <p:cNvSpPr>
            <a:spLocks noGrp="1"/>
          </p:cNvSpPr>
          <p:nvPr>
            <p:ph type="sldNum" idx="1"/>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80B43C86-45E4-4938-828D-7E5B1A68E02F}"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
        <p:nvSpPr>
          <p:cNvPr id="4"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chemeClr val="lt1"/>
        </a:solidFill>
      </p:bgPr>
    </p:bg>
    <p:spTree>
      <p:nvGrpSpPr>
        <p:cNvPr id="1" name=""/>
        <p:cNvGrpSpPr/>
        <p:nvPr/>
      </p:nvGrpSpPr>
      <p:grpSpPr>
        <a:xfrm>
          <a:off x="0" y="0"/>
          <a:ext cx="0" cy="0"/>
          <a:chOff x="0" y="0"/>
          <a:chExt cx="0" cy="0"/>
        </a:xfrm>
      </p:grpSpPr>
      <p:sp>
        <p:nvSpPr>
          <p:cNvPr id="25" name="Google Shape;36;p9"/>
          <p:cNvSpPr/>
          <p:nvPr/>
        </p:nvSpPr>
        <p:spPr>
          <a:xfrm>
            <a:off x="4572000" y="0"/>
            <a:ext cx="4571640" cy="5143320"/>
          </a:xfrm>
          <a:prstGeom prst="rect">
            <a:avLst/>
          </a:prstGeom>
          <a:solidFill>
            <a:schemeClr val="lt2"/>
          </a:solidFill>
          <a:ln w="0">
            <a:noFill/>
          </a:ln>
        </p:spPr>
        <p:style>
          <a:lnRef idx="0"/>
          <a:fillRef idx="0"/>
          <a:effectRef idx="0"/>
          <a:fontRef idx="minor"/>
        </p:style>
        <p:txBody>
          <a:bodyPr tIns="91440" bIns="9144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26" name="PlaceHolder 1"/>
          <p:cNvSpPr>
            <a:spLocks noGrp="1"/>
          </p:cNvSpPr>
          <p:nvPr>
            <p:ph type="title"/>
          </p:nvPr>
        </p:nvSpPr>
        <p:spPr>
          <a:xfrm>
            <a:off x="265680" y="1233000"/>
            <a:ext cx="4044960" cy="1482120"/>
          </a:xfrm>
          <a:prstGeom prst="rect">
            <a:avLst/>
          </a:prstGeom>
          <a:noFill/>
          <a:ln w="0">
            <a:noFill/>
          </a:ln>
        </p:spPr>
        <p:txBody>
          <a:bodyPr lIns="91440" rIns="91440" tIns="91440" bIns="91440" anchor="b">
            <a:normAutofit/>
          </a:bodyPr>
          <a:p>
            <a:pPr indent="0">
              <a:buNone/>
            </a:pPr>
            <a:r>
              <a:rPr b="0" lang="fr-FR" sz="4200" strike="noStrike" u="none">
                <a:solidFill>
                  <a:srgbClr val="000000"/>
                </a:solidFill>
                <a:effectLst/>
                <a:uFillTx/>
                <a:latin typeface="Arial"/>
              </a:rPr>
              <a:t>Click to edit the title text format</a:t>
            </a:r>
            <a:endParaRPr b="0" lang="fr-FR" sz="4200" strike="noStrike" u="none">
              <a:solidFill>
                <a:srgbClr val="000000"/>
              </a:solidFill>
              <a:effectLst/>
              <a:uFillTx/>
              <a:latin typeface="Arial"/>
            </a:endParaRPr>
          </a:p>
        </p:txBody>
      </p:sp>
      <p:sp>
        <p:nvSpPr>
          <p:cNvPr id="27" name="PlaceHolder 2"/>
          <p:cNvSpPr>
            <a:spLocks noGrp="1"/>
          </p:cNvSpPr>
          <p:nvPr>
            <p:ph type="body"/>
          </p:nvPr>
        </p:nvSpPr>
        <p:spPr>
          <a:xfrm>
            <a:off x="4939560" y="723960"/>
            <a:ext cx="3836520" cy="3694680"/>
          </a:xfrm>
          <a:prstGeom prst="rect">
            <a:avLst/>
          </a:prstGeom>
          <a:noFill/>
          <a:ln w="0">
            <a:noFill/>
          </a:ln>
        </p:spPr>
        <p:txBody>
          <a:bodyPr lIns="91440" rIns="91440" tIns="91440" bIns="91440" anchor="ctr">
            <a:normAutofit fontScale="85000" lnSpcReduction="9999"/>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28" name="PlaceHolder 3"/>
          <p:cNvSpPr>
            <a:spLocks noGrp="1"/>
          </p:cNvSpPr>
          <p:nvPr>
            <p:ph type="sldNum" idx="10"/>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95929288-7EC2-49D1-9BBA-C27968CD9886}"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chemeClr val="lt1"/>
        </a:solidFill>
      </p:bgPr>
    </p:bg>
    <p:spTree>
      <p:nvGrpSpPr>
        <p:cNvPr id="1" name=""/>
        <p:cNvGrpSpPr/>
        <p:nvPr/>
      </p:nvGrpSpPr>
      <p:grpSpPr>
        <a:xfrm>
          <a:off x="0" y="0"/>
          <a:ext cx="0" cy="0"/>
          <a:chOff x="0" y="0"/>
          <a:chExt cx="0" cy="0"/>
        </a:xfrm>
      </p:grpSpPr>
      <p:sp>
        <p:nvSpPr>
          <p:cNvPr id="29" name="PlaceHolder 1"/>
          <p:cNvSpPr>
            <a:spLocks noGrp="1"/>
          </p:cNvSpPr>
          <p:nvPr>
            <p:ph type="body"/>
          </p:nvPr>
        </p:nvSpPr>
        <p:spPr>
          <a:xfrm>
            <a:off x="311760" y="4230720"/>
            <a:ext cx="5998320" cy="604800"/>
          </a:xfrm>
          <a:prstGeom prst="rect">
            <a:avLst/>
          </a:prstGeom>
          <a:noFill/>
          <a:ln w="0">
            <a:noFill/>
          </a:ln>
        </p:spPr>
        <p:txBody>
          <a:bodyPr lIns="91440" rIns="91440" tIns="91440" bIns="91440" anchor="ctr">
            <a:normAutofit fontScale="25000" lnSpcReduction="19999"/>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30" name="PlaceHolder 2"/>
          <p:cNvSpPr>
            <a:spLocks noGrp="1"/>
          </p:cNvSpPr>
          <p:nvPr>
            <p:ph type="sldNum" idx="11"/>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9F49B806-F6C0-4D50-94C3-24938CCC92B7}"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chemeClr val="lt1"/>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1106280"/>
            <a:ext cx="8520120" cy="1963080"/>
          </a:xfrm>
          <a:prstGeom prst="rect">
            <a:avLst/>
          </a:prstGeom>
          <a:noFill/>
          <a:ln w="0">
            <a:noFill/>
          </a:ln>
        </p:spPr>
        <p:txBody>
          <a:bodyPr lIns="91440" rIns="91440" tIns="91440" bIns="91440" anchor="b">
            <a:normAutofit lnSpcReduction="9999"/>
          </a:bodyPr>
          <a:p>
            <a:pPr indent="0" algn="ctr">
              <a:lnSpc>
                <a:spcPct val="100000"/>
              </a:lnSpc>
              <a:buNone/>
            </a:pPr>
            <a:r>
              <a:rPr b="0" lang="fr-FR" sz="12000" strike="noStrike" u="none">
                <a:solidFill>
                  <a:schemeClr val="dk1"/>
                </a:solidFill>
                <a:effectLst/>
                <a:uFillTx/>
                <a:latin typeface="Arial"/>
                <a:ea typeface="Arial"/>
              </a:rPr>
              <a:t>xx%</a:t>
            </a:r>
            <a:endParaRPr b="0" lang="fr-FR" sz="12000" strike="noStrike" u="none">
              <a:solidFill>
                <a:srgbClr val="000000"/>
              </a:solidFill>
              <a:effectLst/>
              <a:uFillTx/>
              <a:latin typeface="Arial"/>
            </a:endParaRPr>
          </a:p>
        </p:txBody>
      </p:sp>
      <p:sp>
        <p:nvSpPr>
          <p:cNvPr id="6" name="PlaceHolder 2"/>
          <p:cNvSpPr>
            <a:spLocks noGrp="1"/>
          </p:cNvSpPr>
          <p:nvPr>
            <p:ph type="body"/>
          </p:nvPr>
        </p:nvSpPr>
        <p:spPr>
          <a:xfrm>
            <a:off x="311760" y="3152160"/>
            <a:ext cx="8520120" cy="1300320"/>
          </a:xfrm>
          <a:prstGeom prst="rect">
            <a:avLst/>
          </a:prstGeom>
          <a:noFill/>
          <a:ln w="0">
            <a:noFill/>
          </a:ln>
        </p:spPr>
        <p:txBody>
          <a:bodyPr lIns="91440" rIns="91440" tIns="91440" bIns="91440" anchor="t">
            <a:normAutofit fontScale="47500" lnSpcReduction="19999"/>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7" name="PlaceHolder 3"/>
          <p:cNvSpPr>
            <a:spLocks noGrp="1"/>
          </p:cNvSpPr>
          <p:nvPr>
            <p:ph type="sldNum" idx="2"/>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6B58F93D-AB59-4175-A796-2C2803B8CC0A}"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chemeClr val="lt1"/>
        </a:solidFill>
      </p:bgPr>
    </p:bg>
    <p:spTree>
      <p:nvGrpSpPr>
        <p:cNvPr id="1" name=""/>
        <p:cNvGrpSpPr/>
        <p:nvPr/>
      </p:nvGrpSpPr>
      <p:grpSpPr>
        <a:xfrm>
          <a:off x="0" y="0"/>
          <a:ext cx="0" cy="0"/>
          <a:chOff x="0" y="0"/>
          <a:chExt cx="0" cy="0"/>
        </a:xfrm>
      </p:grpSpPr>
      <p:sp>
        <p:nvSpPr>
          <p:cNvPr id="8" name="PlaceHolder 1"/>
          <p:cNvSpPr>
            <a:spLocks noGrp="1"/>
          </p:cNvSpPr>
          <p:nvPr>
            <p:ph type="sldNum" idx="3"/>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E3DF14C1-D277-4F96-A5E4-628D7E0C0CFD}"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chemeClr val="lt1"/>
        </a:solidFill>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311760" y="2151000"/>
            <a:ext cx="8520120" cy="841320"/>
          </a:xfrm>
          <a:prstGeom prst="rect">
            <a:avLst/>
          </a:prstGeom>
          <a:noFill/>
          <a:ln w="0">
            <a:noFill/>
          </a:ln>
        </p:spPr>
        <p:txBody>
          <a:bodyPr lIns="91440" rIns="91440" tIns="91440" bIns="91440" anchor="ctr">
            <a:normAutofit/>
          </a:bodyPr>
          <a:p>
            <a:pPr indent="0">
              <a:buNone/>
            </a:pPr>
            <a:r>
              <a:rPr b="0" lang="fr-FR" sz="3600" strike="noStrike" u="none">
                <a:solidFill>
                  <a:srgbClr val="000000"/>
                </a:solidFill>
                <a:effectLst/>
                <a:uFillTx/>
                <a:latin typeface="Arial"/>
              </a:rPr>
              <a:t>Click to edit the title text format</a:t>
            </a:r>
            <a:endParaRPr b="0" lang="fr-FR" sz="3600" strike="noStrike" u="none">
              <a:solidFill>
                <a:srgbClr val="000000"/>
              </a:solidFill>
              <a:effectLst/>
              <a:uFillTx/>
              <a:latin typeface="Arial"/>
            </a:endParaRPr>
          </a:p>
        </p:txBody>
      </p:sp>
      <p:sp>
        <p:nvSpPr>
          <p:cNvPr id="10" name="PlaceHolder 2"/>
          <p:cNvSpPr>
            <a:spLocks noGrp="1"/>
          </p:cNvSpPr>
          <p:nvPr>
            <p:ph type="sldNum" idx="4"/>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F0C47F6C-2977-47A7-B773-DFFB69AAE317}"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chemeClr val="lt1"/>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lnSpcReduction="9999"/>
          </a:bodyPr>
          <a:p>
            <a:pPr indent="0">
              <a:buNone/>
            </a:pPr>
            <a:r>
              <a:rPr b="0" lang="fr-FR" sz="2800" strike="noStrike" u="none">
                <a:solidFill>
                  <a:srgbClr val="000000"/>
                </a:solidFill>
                <a:effectLst/>
                <a:uFillTx/>
                <a:latin typeface="Arial"/>
              </a:rPr>
              <a:t>Click to edit the title text format</a:t>
            </a:r>
            <a:endParaRPr b="0" lang="fr-FR" sz="2800" strike="noStrike" u="none">
              <a:solidFill>
                <a:srgbClr val="000000"/>
              </a:solidFill>
              <a:effectLst/>
              <a:uFillTx/>
              <a:latin typeface="Arial"/>
            </a:endParaRPr>
          </a:p>
        </p:txBody>
      </p:sp>
      <p:sp>
        <p:nvSpPr>
          <p:cNvPr id="12" name="PlaceHolder 2"/>
          <p:cNvSpPr>
            <a:spLocks noGrp="1"/>
          </p:cNvSpPr>
          <p:nvPr>
            <p:ph type="body"/>
          </p:nvPr>
        </p:nvSpPr>
        <p:spPr>
          <a:xfrm>
            <a:off x="311760" y="1152360"/>
            <a:ext cx="852012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13" name="PlaceHolder 3"/>
          <p:cNvSpPr>
            <a:spLocks noGrp="1"/>
          </p:cNvSpPr>
          <p:nvPr>
            <p:ph type="sldNum" idx="5"/>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4A201FD7-C9D7-4870-A0DE-E86DC09C45A9}"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chemeClr val="lt1"/>
        </a:solid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lnSpcReduction="9999"/>
          </a:bodyPr>
          <a:p>
            <a:pPr indent="0">
              <a:buNone/>
            </a:pPr>
            <a:r>
              <a:rPr b="0" lang="fr-FR" sz="2800" strike="noStrike" u="none">
                <a:solidFill>
                  <a:srgbClr val="000000"/>
                </a:solidFill>
                <a:effectLst/>
                <a:uFillTx/>
                <a:latin typeface="Arial"/>
              </a:rPr>
              <a:t>Click to edit the title text format</a:t>
            </a:r>
            <a:endParaRPr b="0" lang="fr-FR" sz="2800" strike="noStrike" u="none">
              <a:solidFill>
                <a:srgbClr val="000000"/>
              </a:solidFill>
              <a:effectLst/>
              <a:uFillTx/>
              <a:latin typeface="Arial"/>
            </a:endParaRPr>
          </a:p>
        </p:txBody>
      </p:sp>
      <p:sp>
        <p:nvSpPr>
          <p:cNvPr id="15" name="PlaceHolder 2"/>
          <p:cNvSpPr>
            <a:spLocks noGrp="1"/>
          </p:cNvSpPr>
          <p:nvPr>
            <p:ph type="body"/>
          </p:nvPr>
        </p:nvSpPr>
        <p:spPr>
          <a:xfrm>
            <a:off x="311760" y="1152360"/>
            <a:ext cx="399960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400" strike="noStrike" u="none">
                <a:solidFill>
                  <a:srgbClr val="000000"/>
                </a:solidFill>
                <a:effectLst/>
                <a:uFillTx/>
                <a:latin typeface="Arial"/>
              </a:rPr>
              <a:t>Fifth Outline Level</a:t>
            </a:r>
            <a:endParaRPr b="0" lang="fr-FR" sz="1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400" strike="noStrike" u="none">
                <a:solidFill>
                  <a:srgbClr val="000000"/>
                </a:solidFill>
                <a:effectLst/>
                <a:uFillTx/>
                <a:latin typeface="Arial"/>
              </a:rPr>
              <a:t>Sixth Outline Level</a:t>
            </a:r>
            <a:endParaRPr b="0" lang="fr-FR" sz="1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400" strike="noStrike" u="none">
                <a:solidFill>
                  <a:srgbClr val="000000"/>
                </a:solidFill>
                <a:effectLst/>
                <a:uFillTx/>
                <a:latin typeface="Arial"/>
              </a:rPr>
              <a:t>Seventh Outline Level</a:t>
            </a:r>
            <a:endParaRPr b="0" lang="fr-FR" sz="1400" strike="noStrike" u="none">
              <a:solidFill>
                <a:srgbClr val="000000"/>
              </a:solidFill>
              <a:effectLst/>
              <a:uFillTx/>
              <a:latin typeface="Arial"/>
            </a:endParaRPr>
          </a:p>
        </p:txBody>
      </p:sp>
      <p:sp>
        <p:nvSpPr>
          <p:cNvPr id="16" name="PlaceHolder 3"/>
          <p:cNvSpPr>
            <a:spLocks noGrp="1"/>
          </p:cNvSpPr>
          <p:nvPr>
            <p:ph type="body"/>
          </p:nvPr>
        </p:nvSpPr>
        <p:spPr>
          <a:xfrm>
            <a:off x="4832280" y="1152360"/>
            <a:ext cx="3999600" cy="3416040"/>
          </a:xfrm>
          <a:prstGeom prst="rect">
            <a:avLst/>
          </a:prstGeom>
          <a:noFill/>
          <a:ln w="0">
            <a:noFill/>
          </a:ln>
        </p:spPr>
        <p:txBody>
          <a:bodyPr lIns="91440" rIns="91440" tIns="91440" bIns="9144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400" strike="noStrike" u="none">
                <a:solidFill>
                  <a:srgbClr val="000000"/>
                </a:solidFill>
                <a:effectLst/>
                <a:uFillTx/>
                <a:latin typeface="Arial"/>
              </a:rPr>
              <a:t>Fifth Outline Level</a:t>
            </a:r>
            <a:endParaRPr b="0" lang="fr-FR" sz="14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400" strike="noStrike" u="none">
                <a:solidFill>
                  <a:srgbClr val="000000"/>
                </a:solidFill>
                <a:effectLst/>
                <a:uFillTx/>
                <a:latin typeface="Arial"/>
              </a:rPr>
              <a:t>Sixth Outline Level</a:t>
            </a:r>
            <a:endParaRPr b="0" lang="fr-FR" sz="14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400" strike="noStrike" u="none">
                <a:solidFill>
                  <a:srgbClr val="000000"/>
                </a:solidFill>
                <a:effectLst/>
                <a:uFillTx/>
                <a:latin typeface="Arial"/>
              </a:rPr>
              <a:t>Seventh Outline Level</a:t>
            </a:r>
            <a:endParaRPr b="0" lang="fr-FR" sz="1400" strike="noStrike" u="none">
              <a:solidFill>
                <a:srgbClr val="000000"/>
              </a:solidFill>
              <a:effectLst/>
              <a:uFillTx/>
              <a:latin typeface="Arial"/>
            </a:endParaRPr>
          </a:p>
        </p:txBody>
      </p:sp>
      <p:sp>
        <p:nvSpPr>
          <p:cNvPr id="17" name="PlaceHolder 4"/>
          <p:cNvSpPr>
            <a:spLocks noGrp="1"/>
          </p:cNvSpPr>
          <p:nvPr>
            <p:ph type="sldNum" idx="6"/>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5D157697-976E-4544-BED5-6535AD8C944D}"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chemeClr val="lt1"/>
        </a:solidFill>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311760" y="444960"/>
            <a:ext cx="8520120" cy="572400"/>
          </a:xfrm>
          <a:prstGeom prst="rect">
            <a:avLst/>
          </a:prstGeom>
          <a:noFill/>
          <a:ln w="0">
            <a:noFill/>
          </a:ln>
        </p:spPr>
        <p:txBody>
          <a:bodyPr lIns="91440" rIns="91440" tIns="91440" bIns="91440" anchor="t">
            <a:normAutofit lnSpcReduction="9999"/>
          </a:bodyPr>
          <a:p>
            <a:pPr indent="0">
              <a:buNone/>
            </a:pPr>
            <a:r>
              <a:rPr b="0" lang="fr-FR" sz="2800" strike="noStrike" u="none">
                <a:solidFill>
                  <a:srgbClr val="000000"/>
                </a:solidFill>
                <a:effectLst/>
                <a:uFillTx/>
                <a:latin typeface="Arial"/>
              </a:rPr>
              <a:t>Click to edit the title text format</a:t>
            </a:r>
            <a:endParaRPr b="0" lang="fr-FR" sz="2800" strike="noStrike" u="none">
              <a:solidFill>
                <a:srgbClr val="000000"/>
              </a:solidFill>
              <a:effectLst/>
              <a:uFillTx/>
              <a:latin typeface="Arial"/>
            </a:endParaRPr>
          </a:p>
        </p:txBody>
      </p:sp>
      <p:sp>
        <p:nvSpPr>
          <p:cNvPr id="19" name="PlaceHolder 2"/>
          <p:cNvSpPr>
            <a:spLocks noGrp="1"/>
          </p:cNvSpPr>
          <p:nvPr>
            <p:ph type="sldNum" idx="7"/>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6628D137-D8CC-4032-AD56-BB0690839C61}"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chemeClr val="lt1"/>
        </a:solidFill>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555480"/>
            <a:ext cx="2807640" cy="755280"/>
          </a:xfrm>
          <a:prstGeom prst="rect">
            <a:avLst/>
          </a:prstGeom>
          <a:noFill/>
          <a:ln w="0">
            <a:noFill/>
          </a:ln>
        </p:spPr>
        <p:txBody>
          <a:bodyPr lIns="91440" rIns="91440" tIns="91440" bIns="91440" anchor="b">
            <a:normAutofit fontScale="85000" lnSpcReduction="9999"/>
          </a:bodyPr>
          <a:p>
            <a:pPr indent="0">
              <a:buNone/>
            </a:pPr>
            <a:r>
              <a:rPr b="0" lang="fr-FR" sz="2400" strike="noStrike" u="none">
                <a:solidFill>
                  <a:srgbClr val="000000"/>
                </a:solidFill>
                <a:effectLst/>
                <a:uFillTx/>
                <a:latin typeface="Arial"/>
              </a:rPr>
              <a:t>Click to edit the title text format</a:t>
            </a:r>
            <a:endParaRPr b="0" lang="fr-FR" sz="2400" strike="noStrike" u="none">
              <a:solidFill>
                <a:srgbClr val="000000"/>
              </a:solidFill>
              <a:effectLst/>
              <a:uFillTx/>
              <a:latin typeface="Arial"/>
            </a:endParaRPr>
          </a:p>
        </p:txBody>
      </p:sp>
      <p:sp>
        <p:nvSpPr>
          <p:cNvPr id="21" name="PlaceHolder 2"/>
          <p:cNvSpPr>
            <a:spLocks noGrp="1"/>
          </p:cNvSpPr>
          <p:nvPr>
            <p:ph type="body"/>
          </p:nvPr>
        </p:nvSpPr>
        <p:spPr>
          <a:xfrm>
            <a:off x="311760" y="1389600"/>
            <a:ext cx="2807640" cy="3179160"/>
          </a:xfrm>
          <a:prstGeom prst="rect">
            <a:avLst/>
          </a:prstGeom>
          <a:noFill/>
          <a:ln w="0">
            <a:noFill/>
          </a:ln>
        </p:spPr>
        <p:txBody>
          <a:bodyPr lIns="91440" rIns="91440" tIns="91440" bIns="91440" anchor="t">
            <a:normAutofit fontScale="32500" lnSpcReduction="19999"/>
          </a:bodyPr>
          <a:p>
            <a:pPr marL="432000" indent="-324000">
              <a:spcBef>
                <a:spcPts val="1417"/>
              </a:spcBef>
              <a:buClr>
                <a:srgbClr val="000000"/>
              </a:buClr>
              <a:buSzPct val="45000"/>
              <a:buFont typeface="Wingdings" charset="2"/>
              <a:buChar char=""/>
            </a:pPr>
            <a:r>
              <a:rPr b="0" lang="fr-FR" sz="1200" strike="noStrike" u="none">
                <a:solidFill>
                  <a:srgbClr val="000000"/>
                </a:solidFill>
                <a:effectLst/>
                <a:uFillTx/>
                <a:latin typeface="Arial"/>
              </a:rPr>
              <a:t>Click to edit the outline text format</a:t>
            </a:r>
            <a:endParaRPr b="0" lang="fr-FR" sz="1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200" strike="noStrike" u="none">
                <a:solidFill>
                  <a:srgbClr val="000000"/>
                </a:solidFill>
                <a:effectLst/>
                <a:uFillTx/>
                <a:latin typeface="Arial"/>
              </a:rPr>
              <a:t>Second Outline Level</a:t>
            </a:r>
            <a:endParaRPr b="0" lang="fr-FR" sz="1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200" strike="noStrike" u="none">
                <a:solidFill>
                  <a:srgbClr val="000000"/>
                </a:solidFill>
                <a:effectLst/>
                <a:uFillTx/>
                <a:latin typeface="Arial"/>
              </a:rPr>
              <a:t>Third Outline Level</a:t>
            </a:r>
            <a:endParaRPr b="0" lang="fr-FR" sz="1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200" strike="noStrike" u="none">
                <a:solidFill>
                  <a:srgbClr val="000000"/>
                </a:solidFill>
                <a:effectLst/>
                <a:uFillTx/>
                <a:latin typeface="Arial"/>
              </a:rPr>
              <a:t>Fourth Outline Level</a:t>
            </a:r>
            <a:endParaRPr b="0" lang="fr-FR" sz="1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Fifth Outline Level</a:t>
            </a:r>
            <a:endParaRPr b="0" lang="fr-FR" sz="1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Sixth Outline Level</a:t>
            </a:r>
            <a:endParaRPr b="0" lang="fr-FR" sz="1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Seventh Outline Level</a:t>
            </a:r>
            <a:endParaRPr b="0" lang="fr-FR" sz="1200" strike="noStrike" u="none">
              <a:solidFill>
                <a:srgbClr val="000000"/>
              </a:solidFill>
              <a:effectLst/>
              <a:uFillTx/>
              <a:latin typeface="Arial"/>
            </a:endParaRPr>
          </a:p>
        </p:txBody>
      </p:sp>
      <p:sp>
        <p:nvSpPr>
          <p:cNvPr id="22" name="PlaceHolder 3"/>
          <p:cNvSpPr>
            <a:spLocks noGrp="1"/>
          </p:cNvSpPr>
          <p:nvPr>
            <p:ph type="sldNum" idx="8"/>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F38E5887-C8E2-48F7-82B2-0AEC0B6A4F94}"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chemeClr val="lt1"/>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490320" y="450000"/>
            <a:ext cx="6367320" cy="4090320"/>
          </a:xfrm>
          <a:prstGeom prst="rect">
            <a:avLst/>
          </a:prstGeom>
          <a:noFill/>
          <a:ln w="0">
            <a:noFill/>
          </a:ln>
        </p:spPr>
        <p:txBody>
          <a:bodyPr lIns="91440" rIns="91440" tIns="91440" bIns="91440" anchor="ctr">
            <a:normAutofit/>
          </a:bodyPr>
          <a:p>
            <a:pPr indent="0">
              <a:buNone/>
            </a:pPr>
            <a:r>
              <a:rPr b="0" lang="fr-FR" sz="4800" strike="noStrike" u="none">
                <a:solidFill>
                  <a:srgbClr val="000000"/>
                </a:solidFill>
                <a:effectLst/>
                <a:uFillTx/>
                <a:latin typeface="Arial"/>
              </a:rPr>
              <a:t>Click to edit the title text format</a:t>
            </a:r>
            <a:endParaRPr b="0" lang="fr-FR" sz="4800" strike="noStrike" u="none">
              <a:solidFill>
                <a:srgbClr val="000000"/>
              </a:solidFill>
              <a:effectLst/>
              <a:uFillTx/>
              <a:latin typeface="Arial"/>
            </a:endParaRPr>
          </a:p>
        </p:txBody>
      </p:sp>
      <p:sp>
        <p:nvSpPr>
          <p:cNvPr id="24" name="PlaceHolder 2"/>
          <p:cNvSpPr>
            <a:spLocks noGrp="1"/>
          </p:cNvSpPr>
          <p:nvPr>
            <p:ph type="sldNum" idx="9"/>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07DE9073-DA49-4F89-94C4-B4F2161D9892}"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slideLayout" Target="../slideLayouts/slideLayout5.xml"/>
</Relationships>
</file>

<file path=ppt/slides/_rels/slide1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8.png"/><Relationship Id="rId3" Type="http://schemas.openxmlformats.org/officeDocument/2006/relationships/slideLayout" Target="../slideLayouts/slideLayout5.xml"/>
</Relationships>
</file>

<file path=ppt/slides/_rels/slide1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slideLayout" Target="../slideLayouts/slideLayout5.xml"/>
</Relationships>
</file>

<file path=ppt/slides/_rels/slide1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slideLayout" Target="../slideLayouts/slideLayout5.xml"/>
</Relationships>
</file>

<file path=ppt/slides/_rels/slide1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5.xml"/>
</Relationships>
</file>

<file path=ppt/slides/_rels/slide1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7.png"/><Relationship Id="rId3" Type="http://schemas.openxmlformats.org/officeDocument/2006/relationships/slideLayout" Target="../slideLayouts/slideLayout5.xml"/>
</Relationships>
</file>

<file path=ppt/slides/_rels/slide1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1.png"/><Relationship Id="rId3" Type="http://schemas.openxmlformats.org/officeDocument/2006/relationships/slideLayout" Target="../slideLayouts/slideLayout5.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5.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4.png"/><Relationship Id="rId15" Type="http://schemas.openxmlformats.org/officeDocument/2006/relationships/image" Target="../media/image10.png"/><Relationship Id="rId16" Type="http://schemas.openxmlformats.org/officeDocument/2006/relationships/slideLayout" Target="../slideLayouts/slideLayout5.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5.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5.xml"/>
</Relationships>
</file>

<file path=ppt/slides/_rels/slide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9.png"/><Relationship Id="rId3" Type="http://schemas.openxmlformats.org/officeDocument/2006/relationships/slideLayout" Target="../slideLayouts/slideLayout5.xml"/>
</Relationships>
</file>

<file path=ppt/slides/_rels/slide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1.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slideLayout" Target="../slideLayouts/slideLayout5.xml"/>
</Relationships>
</file>

<file path=ppt/slides/_rels/slide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3.png"/><Relationship Id="rId3" Type="http://schemas.openxmlformats.org/officeDocument/2006/relationships/hyperlink" Target="https://lookerstudio.google.com/reporting/e9b89370-b306-496c-873f-e51fe3823260" TargetMode="External"/><Relationship Id="rId4" Type="http://schemas.openxmlformats.org/officeDocument/2006/relationships/image" Target="../media/image24.png"/><Relationship Id="rId5" Type="http://schemas.openxmlformats.org/officeDocument/2006/relationships/slideLayout" Target="../slideLayouts/slideLayout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fdad2"/>
        </a:solidFill>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1718280" y="866880"/>
            <a:ext cx="6477840" cy="617400"/>
          </a:xfrm>
          <a:prstGeom prst="rect">
            <a:avLst/>
          </a:prstGeom>
          <a:noFill/>
          <a:ln w="0">
            <a:noFill/>
          </a:ln>
        </p:spPr>
        <p:txBody>
          <a:bodyPr lIns="91440" rIns="91440" tIns="91440" bIns="91440" anchor="b">
            <a:normAutofit/>
          </a:bodyPr>
          <a:p>
            <a:pPr indent="0">
              <a:lnSpc>
                <a:spcPct val="100000"/>
              </a:lnSpc>
              <a:buNone/>
              <a:tabLst>
                <a:tab algn="l" pos="0"/>
              </a:tabLst>
            </a:pPr>
            <a:r>
              <a:rPr b="0" lang="fr" sz="2100" strike="noStrike" u="none">
                <a:solidFill>
                  <a:srgbClr val="0e3449"/>
                </a:solidFill>
                <a:effectLst/>
                <a:uFillTx/>
                <a:latin typeface="Inter"/>
                <a:ea typeface="Inter"/>
              </a:rPr>
              <a:t>Your Tech Bootcamp</a:t>
            </a:r>
            <a:endParaRPr b="0" lang="fr-FR" sz="2100" strike="noStrike" u="none">
              <a:solidFill>
                <a:srgbClr val="000000"/>
              </a:solidFill>
              <a:effectLst/>
              <a:uFillTx/>
              <a:latin typeface="Arial"/>
            </a:endParaRPr>
          </a:p>
        </p:txBody>
      </p:sp>
      <p:pic>
        <p:nvPicPr>
          <p:cNvPr id="32" name="Google Shape;55;p13" descr=""/>
          <p:cNvPicPr/>
          <p:nvPr/>
        </p:nvPicPr>
        <p:blipFill>
          <a:blip r:embed="rId1"/>
          <a:stretch/>
        </p:blipFill>
        <p:spPr>
          <a:xfrm>
            <a:off x="844560" y="795960"/>
            <a:ext cx="720720" cy="758880"/>
          </a:xfrm>
          <a:prstGeom prst="rect">
            <a:avLst/>
          </a:prstGeom>
          <a:noFill/>
          <a:ln w="0">
            <a:noFill/>
          </a:ln>
        </p:spPr>
      </p:pic>
      <p:sp>
        <p:nvSpPr>
          <p:cNvPr id="33" name="PlaceHolder 2"/>
          <p:cNvSpPr>
            <a:spLocks noGrp="1"/>
          </p:cNvSpPr>
          <p:nvPr>
            <p:ph type="title"/>
          </p:nvPr>
        </p:nvSpPr>
        <p:spPr>
          <a:xfrm>
            <a:off x="311760" y="744480"/>
            <a:ext cx="8520120" cy="2052360"/>
          </a:xfrm>
          <a:prstGeom prst="rect">
            <a:avLst/>
          </a:prstGeom>
          <a:noFill/>
          <a:ln w="0">
            <a:noFill/>
          </a:ln>
        </p:spPr>
        <p:txBody>
          <a:bodyPr lIns="91440" rIns="91440" tIns="91440" bIns="91440" anchor="b">
            <a:normAutofit/>
          </a:bodyPr>
          <a:p>
            <a:pPr indent="0" algn="ctr">
              <a:lnSpc>
                <a:spcPct val="100000"/>
              </a:lnSpc>
              <a:buNone/>
              <a:tabLst>
                <a:tab algn="l" pos="0"/>
              </a:tabLst>
            </a:pPr>
            <a:r>
              <a:rPr b="0" lang="fr" sz="5200" strike="noStrike" u="none">
                <a:solidFill>
                  <a:schemeClr val="dk1"/>
                </a:solidFill>
                <a:effectLst/>
                <a:uFillTx/>
                <a:latin typeface="Arial"/>
                <a:ea typeface="Arial"/>
              </a:rPr>
              <a:t>Projet “AITakesMyPhotos”</a:t>
            </a:r>
            <a:endParaRPr b="0" lang="fr-FR" sz="5200" strike="noStrike" u="none">
              <a:solidFill>
                <a:srgbClr val="000000"/>
              </a:solidFill>
              <a:effectLst/>
              <a:uFillTx/>
              <a:latin typeface="Arial"/>
            </a:endParaRPr>
          </a:p>
        </p:txBody>
      </p:sp>
      <p:sp>
        <p:nvSpPr>
          <p:cNvPr id="34" name="PlaceHolder 3"/>
          <p:cNvSpPr>
            <a:spLocks noGrp="1"/>
          </p:cNvSpPr>
          <p:nvPr>
            <p:ph type="subTitle"/>
          </p:nvPr>
        </p:nvSpPr>
        <p:spPr>
          <a:xfrm>
            <a:off x="311760" y="2834280"/>
            <a:ext cx="8520120" cy="792360"/>
          </a:xfrm>
          <a:prstGeom prst="rect">
            <a:avLst/>
          </a:prstGeom>
          <a:noFill/>
          <a:ln w="0">
            <a:noFill/>
          </a:ln>
        </p:spPr>
        <p:txBody>
          <a:bodyPr lIns="91440" rIns="91440" tIns="91440" bIns="91440" anchor="t">
            <a:normAutofit/>
          </a:bodyPr>
          <a:p>
            <a:pPr indent="0" algn="ctr">
              <a:lnSpc>
                <a:spcPct val="100000"/>
              </a:lnSpc>
              <a:buNone/>
              <a:tabLst>
                <a:tab algn="l" pos="0"/>
              </a:tabLst>
            </a:pPr>
            <a:r>
              <a:rPr b="0" lang="fr" sz="2800" strike="noStrike" u="none">
                <a:solidFill>
                  <a:schemeClr val="dk2"/>
                </a:solidFill>
                <a:effectLst/>
                <a:uFillTx/>
                <a:latin typeface="Arial"/>
                <a:ea typeface="Arial"/>
              </a:rPr>
              <a:t>Jedha FSDA “bloc 6”</a:t>
            </a:r>
            <a:endParaRPr b="0" lang="fr-FR" sz="2800" strike="noStrike" u="none">
              <a:solidFill>
                <a:srgbClr val="000000"/>
              </a:solidFill>
              <a:effectLst/>
              <a:uFillTx/>
              <a:latin typeface="Arial"/>
            </a:endParaRPr>
          </a:p>
        </p:txBody>
      </p:sp>
      <p:sp>
        <p:nvSpPr>
          <p:cNvPr id="35" name="PlaceHolder 4"/>
          <p:cNvSpPr>
            <a:spLocks noGrp="1"/>
          </p:cNvSpPr>
          <p:nvPr>
            <p:ph type="subTitle"/>
          </p:nvPr>
        </p:nvSpPr>
        <p:spPr>
          <a:xfrm>
            <a:off x="413640" y="3794760"/>
            <a:ext cx="8520120" cy="792360"/>
          </a:xfrm>
          <a:prstGeom prst="rect">
            <a:avLst/>
          </a:prstGeom>
          <a:noFill/>
          <a:ln w="0">
            <a:noFill/>
          </a:ln>
        </p:spPr>
        <p:txBody>
          <a:bodyPr lIns="91440" rIns="91440" tIns="91440" bIns="91440" anchor="t">
            <a:normAutofit/>
          </a:bodyPr>
          <a:p>
            <a:pPr indent="0" algn="ctr">
              <a:lnSpc>
                <a:spcPct val="100000"/>
              </a:lnSpc>
              <a:buNone/>
              <a:tabLst>
                <a:tab algn="l" pos="0"/>
              </a:tabLst>
            </a:pPr>
            <a:r>
              <a:rPr b="0" lang="fr" sz="2000" strike="noStrike" u="none">
                <a:solidFill>
                  <a:schemeClr val="dk2"/>
                </a:solidFill>
                <a:effectLst/>
                <a:uFillTx/>
                <a:latin typeface="Arial"/>
                <a:ea typeface="Arial"/>
              </a:rPr>
              <a:t>Piotr Grudzinski</a:t>
            </a:r>
            <a:endParaRPr b="0" lang="fr-FR" sz="2000" strike="noStrike" u="none">
              <a:solidFill>
                <a:srgbClr val="000000"/>
              </a:solidFill>
              <a:effectLst/>
              <a:uFillTx/>
              <a:latin typeface="Arial"/>
            </a:endParaRPr>
          </a:p>
        </p:txBody>
      </p:sp>
      <p:sp>
        <p:nvSpPr>
          <p:cNvPr id="36" name="PlaceHolder 5"/>
          <p:cNvSpPr>
            <a:spLocks noGrp="1"/>
          </p:cNvSpPr>
          <p:nvPr>
            <p:ph type="sldNum" idx="12"/>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BE07332F-B9D6-41FF-9DE9-1C9F2972686D}"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sldNum" idx="16"/>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83F583C9-4503-4FB4-B593-4900A0DDB222}"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pic>
        <p:nvPicPr>
          <p:cNvPr id="206" name="Google Shape;265;p22" descr=""/>
          <p:cNvPicPr/>
          <p:nvPr/>
        </p:nvPicPr>
        <p:blipFill>
          <a:blip r:embed="rId1"/>
          <a:stretch/>
        </p:blipFill>
        <p:spPr>
          <a:xfrm>
            <a:off x="463320" y="482760"/>
            <a:ext cx="576720" cy="385560"/>
          </a:xfrm>
          <a:prstGeom prst="rect">
            <a:avLst/>
          </a:prstGeom>
          <a:noFill/>
          <a:ln w="0">
            <a:noFill/>
          </a:ln>
        </p:spPr>
      </p:pic>
      <p:sp>
        <p:nvSpPr>
          <p:cNvPr id="207" name="Google Shape;266;p22"/>
          <p:cNvSpPr/>
          <p:nvPr/>
        </p:nvSpPr>
        <p:spPr>
          <a:xfrm>
            <a:off x="1155960" y="163440"/>
            <a:ext cx="6645960" cy="446400"/>
          </a:xfrm>
          <a:prstGeom prst="rect">
            <a:avLst/>
          </a:prstGeom>
          <a:noFill/>
          <a:ln w="0">
            <a:noFill/>
          </a:ln>
        </p:spPr>
        <p:style>
          <a:lnRef idx="0"/>
          <a:fillRef idx="0"/>
          <a:effectRef idx="0"/>
          <a:fontRef idx="minor"/>
        </p:style>
        <p:txBody>
          <a:bodyPr lIns="0" rIns="0" tIns="0" bIns="0" anchor="t">
            <a:noAutofit/>
          </a:bodyPr>
          <a:p>
            <a:pPr>
              <a:lnSpc>
                <a:spcPct val="126000"/>
              </a:lnSpc>
              <a:tabLst>
                <a:tab algn="l" pos="0"/>
              </a:tabLst>
            </a:pPr>
            <a:r>
              <a:rPr b="1" lang="fr" sz="2090" strike="noStrike" u="none">
                <a:solidFill>
                  <a:srgbClr val="282824"/>
                </a:solidFill>
                <a:effectLst/>
                <a:uFillTx/>
                <a:latin typeface="Lato"/>
                <a:ea typeface="Lato"/>
              </a:rPr>
              <a:t>Interfaçage Dataiku &amp; préparation via la pipeline </a:t>
            </a:r>
            <a:endParaRPr b="0" lang="fr-FR" sz="2090" strike="noStrike" u="none">
              <a:solidFill>
                <a:srgbClr val="000000"/>
              </a:solidFill>
              <a:effectLst/>
              <a:uFillTx/>
              <a:latin typeface="Arial"/>
            </a:endParaRPr>
          </a:p>
        </p:txBody>
      </p:sp>
      <p:cxnSp>
        <p:nvCxnSpPr>
          <p:cNvPr id="208" name="Google Shape;267;p22"/>
          <p:cNvCxnSpPr/>
          <p:nvPr/>
        </p:nvCxnSpPr>
        <p:spPr>
          <a:xfrm flipH="1">
            <a:off x="3192480" y="1067760"/>
            <a:ext cx="9720" cy="3666240"/>
          </a:xfrm>
          <a:prstGeom prst="straightConnector1">
            <a:avLst/>
          </a:prstGeom>
          <a:ln w="9525">
            <a:solidFill>
              <a:srgbClr val="595959"/>
            </a:solidFill>
            <a:round/>
          </a:ln>
        </p:spPr>
      </p:cxnSp>
      <p:graphicFrame>
        <p:nvGraphicFramePr>
          <p:cNvPr id="209" name="Google Shape;268;p22"/>
          <p:cNvGraphicFramePr/>
          <p:nvPr/>
        </p:nvGraphicFramePr>
        <p:xfrm>
          <a:off x="1162440" y="952560"/>
          <a:ext cx="1937520" cy="3897720"/>
        </p:xfrm>
        <a:graphic>
          <a:graphicData uri="http://schemas.openxmlformats.org/drawingml/2006/table">
            <a:tbl>
              <a:tblPr/>
              <a:tblGrid>
                <a:gridCol w="1937520"/>
              </a:tblGrid>
              <a:tr h="1227240">
                <a:tc>
                  <a:txBody>
                    <a:bodyPr lIns="91080" rIns="91080" tIns="91080" bIns="91080" anchor="t">
                      <a:noAutofit/>
                    </a:bodyPr>
                    <a:p>
                      <a:pPr>
                        <a:lnSpc>
                          <a:spcPct val="100000"/>
                        </a:lnSpc>
                        <a:tabLst>
                          <a:tab algn="l" pos="0"/>
                        </a:tabLst>
                      </a:pPr>
                      <a:r>
                        <a:rPr b="0" lang="fr" sz="1400" strike="noStrike" u="none">
                          <a:solidFill>
                            <a:srgbClr val="000000"/>
                          </a:solidFill>
                          <a:effectLst/>
                          <a:uFillTx/>
                          <a:latin typeface="Arial"/>
                          <a:ea typeface="Arial"/>
                        </a:rPr>
                        <a:t>Connexion Dataiku → posgtre SQL via Ngrok </a:t>
                      </a:r>
                      <a:r>
                        <a:rPr b="0" i="1" lang="fr" sz="1000" strike="noStrike" u="none">
                          <a:solidFill>
                            <a:srgbClr val="000000"/>
                          </a:solidFill>
                          <a:effectLst/>
                          <a:uFillTx/>
                          <a:latin typeface="Arial"/>
                          <a:ea typeface="Arial"/>
                        </a:rPr>
                        <a:t>(service de reverse proxy permettant d’exposer publiquement du localhost)</a:t>
                      </a:r>
                      <a:endParaRPr b="0" lang="fr-FR" sz="10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3fdad2"/>
                    </a:solidFill>
                  </a:tcPr>
                </a:tc>
              </a:tr>
              <a:tr h="2670480">
                <a:tc>
                  <a:txBody>
                    <a:bodyPr lIns="91080" rIns="91080" tIns="91080" bIns="91080" anchor="t">
                      <a:noAutofit/>
                    </a:bodyPr>
                    <a:p>
                      <a:pPr>
                        <a:lnSpc>
                          <a:spcPct val="115000"/>
                        </a:lnSpc>
                        <a:tabLst>
                          <a:tab algn="l" pos="0"/>
                        </a:tabLst>
                      </a:pPr>
                      <a:r>
                        <a:rPr b="0" lang="fr" sz="850" strike="noStrike" u="none">
                          <a:solidFill>
                            <a:srgbClr val="b2b2b2"/>
                          </a:solidFill>
                          <a:effectLst/>
                          <a:highlight>
                            <a:srgbClr val="000000"/>
                          </a:highlight>
                          <a:uFillTx/>
                          <a:latin typeface="Arial"/>
                          <a:ea typeface="Arial"/>
                        </a:rPr>
                        <a:t>tcp://6.tcp.eu.ngrok.io:12831 -&gt; localhost:5432</a:t>
                      </a:r>
                      <a:r>
                        <a:rPr b="0" lang="fr" sz="850" strike="noStrike" u="none">
                          <a:solidFill>
                            <a:schemeClr val="dk1"/>
                          </a:solidFill>
                          <a:effectLst/>
                          <a:highlight>
                            <a:srgbClr val="000000"/>
                          </a:highlight>
                          <a:uFillTx/>
                          <a:latin typeface="Arial"/>
                          <a:ea typeface="Arial"/>
                        </a:rPr>
                        <a:t> </a:t>
                      </a:r>
                      <a:endParaRPr b="0" lang="fr-FR" sz="85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graphicFrame>
        <p:nvGraphicFramePr>
          <p:cNvPr id="210" name="Google Shape;269;p22"/>
          <p:cNvGraphicFramePr/>
          <p:nvPr/>
        </p:nvGraphicFramePr>
        <p:xfrm>
          <a:off x="3376800" y="952560"/>
          <a:ext cx="5766840" cy="3869640"/>
        </p:xfrm>
        <a:graphic>
          <a:graphicData uri="http://schemas.openxmlformats.org/drawingml/2006/table">
            <a:tbl>
              <a:tblPr/>
              <a:tblGrid>
                <a:gridCol w="5766840"/>
              </a:tblGrid>
              <a:tr h="543600">
                <a:tc>
                  <a:txBody>
                    <a:bodyPr lIns="91080" rIns="91080" tIns="91080" bIns="91080" anchor="t">
                      <a:noAutofit/>
                    </a:bodyPr>
                    <a:p>
                      <a:pPr>
                        <a:lnSpc>
                          <a:spcPct val="100000"/>
                        </a:lnSpc>
                        <a:tabLst>
                          <a:tab algn="l" pos="0"/>
                        </a:tabLst>
                      </a:pPr>
                      <a:r>
                        <a:rPr b="0" lang="fr" sz="1400" strike="noStrike" u="none">
                          <a:solidFill>
                            <a:srgbClr val="000000"/>
                          </a:solidFill>
                          <a:effectLst/>
                          <a:uFillTx/>
                          <a:latin typeface="Arial"/>
                          <a:ea typeface="Arial"/>
                        </a:rPr>
                        <a:t>Recettes de préparations et de feature engineering</a:t>
                      </a:r>
                      <a:endParaRPr b="0" lang="fr-FR"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3fdad2"/>
                    </a:solidFill>
                  </a:tcPr>
                </a:tc>
              </a:tr>
              <a:tr h="3305880">
                <a:tc>
                  <a:txBody>
                    <a:bodyPr lIns="91080" rIns="91080" tIns="91080" bIns="91080" anchor="t">
                      <a:noAutofit/>
                    </a:bodyPr>
                    <a:p>
                      <a:pPr>
                        <a:lnSpc>
                          <a:spcPct val="100000"/>
                        </a:lnSpc>
                        <a:tabLst>
                          <a:tab algn="l" pos="0"/>
                        </a:tabLst>
                      </a:pPr>
                      <a:endParaRPr b="0" lang="fr-FR" sz="140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a:p>
                      <a:pPr marL="457200" indent="-291960">
                        <a:lnSpc>
                          <a:spcPct val="100000"/>
                        </a:lnSpc>
                        <a:buClr>
                          <a:srgbClr val="000000"/>
                        </a:buClr>
                        <a:buFont typeface="Arial"/>
                        <a:buAutoNum type="arabicPeriod"/>
                        <a:tabLst>
                          <a:tab algn="l" pos="0"/>
                        </a:tabLst>
                      </a:pPr>
                      <a:r>
                        <a:rPr b="0" lang="fr" sz="1000" strike="noStrike" u="none">
                          <a:solidFill>
                            <a:srgbClr val="000000"/>
                          </a:solidFill>
                          <a:effectLst/>
                          <a:uFillTx/>
                          <a:latin typeface="Arial"/>
                          <a:ea typeface="Arial"/>
                        </a:rPr>
                        <a:t>Fact insight --&gt; fact insight prepared </a:t>
                      </a:r>
                      <a:br>
                        <a:rPr sz="1000"/>
                      </a:br>
                      <a:r>
                        <a:rPr b="0" lang="fr" sz="1000" strike="noStrike" u="none">
                          <a:solidFill>
                            <a:srgbClr val="000000"/>
                          </a:solidFill>
                          <a:effectLst/>
                          <a:uFillTx/>
                          <a:latin typeface="Arial"/>
                          <a:ea typeface="Arial"/>
                        </a:rPr>
                        <a:t>feature engineering avec la </a:t>
                      </a:r>
                      <a:r>
                        <a:rPr b="1" lang="fr" sz="1000" strike="noStrike" u="none">
                          <a:solidFill>
                            <a:srgbClr val="000000"/>
                          </a:solidFill>
                          <a:effectLst/>
                          <a:uFillTx/>
                          <a:latin typeface="Arial"/>
                          <a:ea typeface="Arial"/>
                        </a:rPr>
                        <a:t>création des colonnes "saison" et "moment" </a:t>
                      </a:r>
                      <a:r>
                        <a:rPr b="0" lang="fr" sz="1000" strike="noStrike" u="none">
                          <a:solidFill>
                            <a:srgbClr val="000000"/>
                          </a:solidFill>
                          <a:effectLst/>
                          <a:uFillTx/>
                          <a:latin typeface="Arial"/>
                          <a:ea typeface="Arial"/>
                        </a:rPr>
                        <a:t>après avoir extrait les mois et heures</a:t>
                      </a:r>
                      <a:endParaRPr b="0" lang="fr-FR" sz="1000" strike="noStrike" u="none">
                        <a:solidFill>
                          <a:srgbClr val="000000"/>
                        </a:solidFill>
                        <a:effectLst/>
                        <a:uFillTx/>
                        <a:latin typeface="Arial"/>
                      </a:endParaRPr>
                    </a:p>
                    <a:p>
                      <a:pPr marL="457200" indent="-291960">
                        <a:lnSpc>
                          <a:spcPct val="100000"/>
                        </a:lnSpc>
                        <a:buClr>
                          <a:srgbClr val="000000"/>
                        </a:buClr>
                        <a:buFont typeface="Arial"/>
                        <a:buAutoNum type="arabicPeriod"/>
                        <a:tabLst>
                          <a:tab algn="l" pos="0"/>
                        </a:tabLst>
                      </a:pPr>
                      <a:r>
                        <a:rPr b="0" lang="fr" sz="1000" strike="noStrike" u="none">
                          <a:solidFill>
                            <a:srgbClr val="000000"/>
                          </a:solidFill>
                          <a:effectLst/>
                          <a:uFillTx/>
                          <a:latin typeface="Arial"/>
                          <a:ea typeface="Arial"/>
                        </a:rPr>
                        <a:t>Fact insight prepapred --&gt; fact insight normalized</a:t>
                      </a:r>
                      <a:br>
                        <a:rPr sz="1000"/>
                      </a:br>
                      <a:r>
                        <a:rPr b="1" lang="fr" sz="1000" strike="noStrike" u="none">
                          <a:solidFill>
                            <a:srgbClr val="000000"/>
                          </a:solidFill>
                          <a:effectLst/>
                          <a:uFillTx/>
                          <a:latin typeface="Arial"/>
                          <a:ea typeface="Arial"/>
                        </a:rPr>
                        <a:t>Normalisation de la donnée Reach</a:t>
                      </a:r>
                      <a:r>
                        <a:rPr b="0" lang="fr" sz="1000" strike="noStrike" u="none">
                          <a:solidFill>
                            <a:srgbClr val="000000"/>
                          </a:solidFill>
                          <a:effectLst/>
                          <a:uFillTx/>
                          <a:latin typeface="Arial"/>
                          <a:ea typeface="Arial"/>
                        </a:rPr>
                        <a:t> (indispo avant 2019) : </a:t>
                      </a:r>
                      <a:r>
                        <a:rPr b="1" lang="fr" sz="1000" strike="noStrike" u="none">
                          <a:solidFill>
                            <a:srgbClr val="000000"/>
                          </a:solidFill>
                          <a:effectLst/>
                          <a:uFillTx/>
                          <a:latin typeface="Arial"/>
                          <a:ea typeface="Arial"/>
                        </a:rPr>
                        <a:t>imputation</a:t>
                      </a:r>
                      <a:r>
                        <a:rPr b="0" lang="fr" sz="1000" strike="noStrike" u="none">
                          <a:solidFill>
                            <a:srgbClr val="000000"/>
                          </a:solidFill>
                          <a:effectLst/>
                          <a:uFillTx/>
                          <a:latin typeface="Arial"/>
                          <a:ea typeface="Arial"/>
                        </a:rPr>
                        <a:t> des données via une pondération basée sur la </a:t>
                      </a:r>
                      <a:r>
                        <a:rPr b="1" lang="fr" sz="1000" strike="noStrike" u="none">
                          <a:solidFill>
                            <a:srgbClr val="000000"/>
                          </a:solidFill>
                          <a:effectLst/>
                          <a:uFillTx/>
                          <a:latin typeface="Arial"/>
                          <a:ea typeface="Arial"/>
                        </a:rPr>
                        <a:t>corrélation</a:t>
                      </a:r>
                      <a:r>
                        <a:rPr b="0" lang="fr" sz="1000" strike="noStrike" u="none">
                          <a:solidFill>
                            <a:srgbClr val="000000"/>
                          </a:solidFill>
                          <a:effectLst/>
                          <a:uFillTx/>
                          <a:latin typeface="Arial"/>
                          <a:ea typeface="Arial"/>
                        </a:rPr>
                        <a:t> avec les </a:t>
                      </a:r>
                      <a:r>
                        <a:rPr b="1" lang="fr" sz="1000" strike="noStrike" u="none">
                          <a:solidFill>
                            <a:srgbClr val="000000"/>
                          </a:solidFill>
                          <a:effectLst/>
                          <a:uFillTx/>
                          <a:latin typeface="Arial"/>
                          <a:ea typeface="Arial"/>
                        </a:rPr>
                        <a:t>likes</a:t>
                      </a:r>
                      <a:r>
                        <a:rPr b="0" lang="fr" sz="1000" strike="noStrike" u="none">
                          <a:solidFill>
                            <a:srgbClr val="000000"/>
                          </a:solidFill>
                          <a:effectLst/>
                          <a:uFillTx/>
                          <a:latin typeface="Arial"/>
                          <a:ea typeface="Arial"/>
                        </a:rPr>
                        <a:t>, </a:t>
                      </a:r>
                      <a:r>
                        <a:rPr b="1" lang="fr" sz="1000" strike="noStrike" u="none">
                          <a:solidFill>
                            <a:srgbClr val="000000"/>
                          </a:solidFill>
                          <a:effectLst/>
                          <a:uFillTx/>
                          <a:latin typeface="Arial"/>
                          <a:ea typeface="Arial"/>
                        </a:rPr>
                        <a:t>l’écart type</a:t>
                      </a:r>
                      <a:r>
                        <a:rPr b="0" lang="fr" sz="1000" strike="noStrike" u="none">
                          <a:solidFill>
                            <a:srgbClr val="000000"/>
                          </a:solidFill>
                          <a:effectLst/>
                          <a:uFillTx/>
                          <a:latin typeface="Arial"/>
                          <a:ea typeface="Arial"/>
                        </a:rPr>
                        <a:t> et la </a:t>
                      </a:r>
                      <a:r>
                        <a:rPr b="1" lang="fr" sz="1000" strike="noStrike" u="none">
                          <a:solidFill>
                            <a:srgbClr val="000000"/>
                          </a:solidFill>
                          <a:effectLst/>
                          <a:uFillTx/>
                          <a:latin typeface="Arial"/>
                          <a:ea typeface="Arial"/>
                        </a:rPr>
                        <a:t>médiane</a:t>
                      </a:r>
                      <a:br>
                        <a:rPr sz="1000"/>
                      </a:br>
                      <a:r>
                        <a:rPr b="0" lang="fr" sz="1000" strike="noStrike" u="none">
                          <a:solidFill>
                            <a:srgbClr val="000000"/>
                          </a:solidFill>
                          <a:effectLst/>
                          <a:uFillTx/>
                          <a:latin typeface="Courier New"/>
                          <a:ea typeface="Courier New"/>
                        </a:rPr>
                        <a:t>def estimer_reach_normalise(likes):</a:t>
                      </a:r>
                      <a:endParaRPr b="0" lang="fr-FR" sz="1000" strike="noStrike" u="none">
                        <a:solidFill>
                          <a:srgbClr val="000000"/>
                        </a:solidFill>
                        <a:effectLst/>
                        <a:uFillTx/>
                        <a:latin typeface="Arial"/>
                      </a:endParaRPr>
                    </a:p>
                    <a:p>
                      <a:pPr marL="457200">
                        <a:lnSpc>
                          <a:spcPct val="100000"/>
                        </a:lnSpc>
                        <a:tabLst>
                          <a:tab algn="l" pos="0"/>
                        </a:tabLst>
                      </a:pPr>
                      <a:r>
                        <a:rPr b="0" lang="fr" sz="1000" strike="noStrike" u="none">
                          <a:solidFill>
                            <a:srgbClr val="000000"/>
                          </a:solidFill>
                          <a:effectLst/>
                          <a:uFillTx/>
                          <a:latin typeface="Courier New"/>
                          <a:ea typeface="Courier New"/>
                        </a:rPr>
                        <a:t>return normaliser_likes(likes) * 0.7</a:t>
                      </a:r>
                      <a:endParaRPr b="0" lang="fr-FR" sz="1000" strike="noStrike" u="none">
                        <a:solidFill>
                          <a:srgbClr val="000000"/>
                        </a:solidFill>
                        <a:effectLst/>
                        <a:uFillTx/>
                        <a:latin typeface="Arial"/>
                      </a:endParaRPr>
                    </a:p>
                    <a:p>
                      <a:pPr marL="457200">
                        <a:lnSpc>
                          <a:spcPct val="100000"/>
                        </a:lnSpc>
                        <a:tabLst>
                          <a:tab algn="l" pos="0"/>
                        </a:tabLst>
                      </a:pPr>
                      <a:r>
                        <a:rPr b="0" lang="fr" sz="1000" strike="noStrike" u="none">
                          <a:solidFill>
                            <a:srgbClr val="000000"/>
                          </a:solidFill>
                          <a:effectLst/>
                          <a:uFillTx/>
                          <a:latin typeface="Courier New"/>
                          <a:ea typeface="Courier New"/>
                        </a:rPr>
                        <a:t>reach_estime = estimer_reach_normalise(row['like_count'])</a:t>
                      </a:r>
                      <a:br>
                        <a:rPr sz="1000"/>
                      </a:br>
                      <a:r>
                        <a:rPr b="0" lang="fr" sz="1000" strike="noStrike" u="none">
                          <a:solidFill>
                            <a:srgbClr val="000000"/>
                          </a:solidFill>
                          <a:effectLst/>
                          <a:uFillTx/>
                          <a:latin typeface="Courier New"/>
                          <a:ea typeface="Courier New"/>
                        </a:rPr>
                        <a:t>reach_proxy = reach_estime * reach_std + reach_mean</a:t>
                      </a:r>
                      <a:endParaRPr b="0" lang="fr-FR" sz="1000" strike="noStrike" u="none">
                        <a:solidFill>
                          <a:srgbClr val="000000"/>
                        </a:solidFill>
                        <a:effectLst/>
                        <a:uFillTx/>
                        <a:latin typeface="Arial"/>
                      </a:endParaRPr>
                    </a:p>
                    <a:p>
                      <a:pPr marL="457200" indent="-291960">
                        <a:lnSpc>
                          <a:spcPct val="100000"/>
                        </a:lnSpc>
                        <a:buClr>
                          <a:srgbClr val="000000"/>
                        </a:buClr>
                        <a:buFont typeface="Arial"/>
                        <a:buAutoNum type="arabicPeriod"/>
                        <a:tabLst>
                          <a:tab algn="l" pos="0"/>
                        </a:tabLst>
                      </a:pPr>
                      <a:r>
                        <a:rPr b="0" lang="fr" sz="1000" strike="noStrike" u="none">
                          <a:solidFill>
                            <a:srgbClr val="000000"/>
                          </a:solidFill>
                          <a:effectLst/>
                          <a:uFillTx/>
                          <a:latin typeface="Arial"/>
                          <a:ea typeface="Arial"/>
                        </a:rPr>
                        <a:t>Fact insight normalized --&gt; fact insight normalized 2 : </a:t>
                      </a:r>
                      <a:r>
                        <a:rPr b="1" lang="fr" sz="1000" strike="noStrike" u="none">
                          <a:solidFill>
                            <a:srgbClr val="000000"/>
                          </a:solidFill>
                          <a:effectLst/>
                          <a:uFillTx/>
                          <a:latin typeface="Arial"/>
                          <a:ea typeface="Arial"/>
                        </a:rPr>
                        <a:t>création du score de viralité</a:t>
                      </a:r>
                      <a:br>
                        <a:rPr sz="1000"/>
                      </a:br>
                      <a:r>
                        <a:rPr b="0" lang="fr" sz="1000" strike="noStrike" u="none">
                          <a:solidFill>
                            <a:srgbClr val="000000"/>
                          </a:solidFill>
                          <a:effectLst/>
                          <a:uFillTx/>
                          <a:latin typeface="Courier New"/>
                          <a:ea typeface="Courier New"/>
                        </a:rPr>
                        <a:t>score de viralité = (like_count - mediane) / ecart type + (reach_proxy - mediane) / ecart type</a:t>
                      </a:r>
                      <a:br>
                        <a:rPr sz="1000"/>
                      </a:br>
                      <a:r>
                        <a:rPr b="0" lang="fr" sz="1000" strike="noStrike" u="none">
                          <a:solidFill>
                            <a:srgbClr val="000000"/>
                          </a:solidFill>
                          <a:effectLst/>
                          <a:uFillTx/>
                          <a:latin typeface="Arial"/>
                          <a:ea typeface="Arial"/>
                        </a:rPr>
                        <a:t>Cela permet de les </a:t>
                      </a:r>
                      <a:r>
                        <a:rPr b="1" lang="fr" sz="1000" strike="noStrike" u="none">
                          <a:solidFill>
                            <a:srgbClr val="000000"/>
                          </a:solidFill>
                          <a:effectLst/>
                          <a:uFillTx/>
                          <a:latin typeface="Arial"/>
                          <a:ea typeface="Arial"/>
                        </a:rPr>
                        <a:t>comparer sur une même échelle </a:t>
                      </a:r>
                      <a:r>
                        <a:rPr b="0" lang="fr" sz="1000" strike="noStrike" u="none">
                          <a:solidFill>
                            <a:srgbClr val="000000"/>
                          </a:solidFill>
                          <a:effectLst/>
                          <a:uFillTx/>
                          <a:latin typeface="Arial"/>
                          <a:ea typeface="Arial"/>
                        </a:rPr>
                        <a:t>(standardisation en Z-score).</a:t>
                      </a:r>
                      <a:endParaRPr b="0" lang="fr-FR" sz="1000" strike="noStrike" u="none">
                        <a:solidFill>
                          <a:srgbClr val="000000"/>
                        </a:solidFill>
                        <a:effectLst/>
                        <a:uFillTx/>
                        <a:latin typeface="Arial"/>
                      </a:endParaRPr>
                    </a:p>
                    <a:p>
                      <a:pPr marL="457200" indent="-291960">
                        <a:lnSpc>
                          <a:spcPct val="100000"/>
                        </a:lnSpc>
                        <a:buClr>
                          <a:srgbClr val="000000"/>
                        </a:buClr>
                        <a:buFont typeface="Arial"/>
                        <a:buAutoNum type="arabicPeriod"/>
                        <a:tabLst>
                          <a:tab algn="l" pos="0"/>
                        </a:tabLst>
                      </a:pPr>
                      <a:r>
                        <a:rPr b="0" lang="fr" sz="1000" strike="noStrike" u="none">
                          <a:solidFill>
                            <a:srgbClr val="000000"/>
                          </a:solidFill>
                          <a:effectLst/>
                          <a:uFillTx/>
                          <a:latin typeface="Arial"/>
                          <a:ea typeface="Arial"/>
                        </a:rPr>
                        <a:t>Rendre ce score multidimensionnel </a:t>
                      </a:r>
                      <a:r>
                        <a:rPr b="1" lang="fr" sz="1000" strike="noStrike" u="none">
                          <a:solidFill>
                            <a:srgbClr val="000000"/>
                          </a:solidFill>
                          <a:effectLst/>
                          <a:uFillTx/>
                          <a:latin typeface="Arial"/>
                          <a:ea typeface="Arial"/>
                        </a:rPr>
                        <a:t>limité à 4 valeurs </a:t>
                      </a:r>
                      <a:r>
                        <a:rPr b="0" lang="fr" sz="1000" strike="noStrike" u="none">
                          <a:solidFill>
                            <a:srgbClr val="000000"/>
                          </a:solidFill>
                          <a:effectLst/>
                          <a:uFillTx/>
                          <a:latin typeface="Arial"/>
                          <a:ea typeface="Arial"/>
                        </a:rPr>
                        <a:t>pour simplifier sa prédiction.</a:t>
                      </a:r>
                      <a:endParaRPr b="0" lang="fr-FR" sz="10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pic>
        <p:nvPicPr>
          <p:cNvPr id="211" name="Google Shape;270;p22" descr=""/>
          <p:cNvPicPr/>
          <p:nvPr/>
        </p:nvPicPr>
        <p:blipFill>
          <a:blip r:embed="rId2"/>
          <a:stretch/>
        </p:blipFill>
        <p:spPr>
          <a:xfrm>
            <a:off x="1243800" y="3808080"/>
            <a:ext cx="1773720" cy="902880"/>
          </a:xfrm>
          <a:prstGeom prst="rect">
            <a:avLst/>
          </a:prstGeom>
          <a:noFill/>
          <a:ln w="0">
            <a:noFill/>
          </a:ln>
        </p:spPr>
      </p:pic>
      <p:pic>
        <p:nvPicPr>
          <p:cNvPr id="212" name="Google Shape;271;p22" descr=""/>
          <p:cNvPicPr/>
          <p:nvPr/>
        </p:nvPicPr>
        <p:blipFill>
          <a:blip r:embed="rId3"/>
          <a:stretch/>
        </p:blipFill>
        <p:spPr>
          <a:xfrm>
            <a:off x="1207440" y="2738160"/>
            <a:ext cx="1580760" cy="837720"/>
          </a:xfrm>
          <a:prstGeom prst="rect">
            <a:avLst/>
          </a:prstGeom>
          <a:noFill/>
          <a:ln w="0">
            <a:noFill/>
          </a:ln>
        </p:spPr>
      </p:pic>
      <p:pic>
        <p:nvPicPr>
          <p:cNvPr id="213" name="Google Shape;272;p22" descr=""/>
          <p:cNvPicPr/>
          <p:nvPr/>
        </p:nvPicPr>
        <p:blipFill>
          <a:blip r:embed="rId4"/>
          <a:srcRect l="0" t="21230" r="0" b="12222"/>
          <a:stretch/>
        </p:blipFill>
        <p:spPr>
          <a:xfrm>
            <a:off x="3525120" y="1565280"/>
            <a:ext cx="5470560" cy="762480"/>
          </a:xfrm>
          <a:prstGeom prst="rect">
            <a:avLst/>
          </a:prstGeom>
          <a:noFill/>
          <a:ln w="9525">
            <a:solidFill>
              <a:srgbClr val="595959"/>
            </a:solidFill>
            <a:round/>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Num" idx="17"/>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4413D416-1ECA-4932-8802-4F605F2C1503}"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pic>
        <p:nvPicPr>
          <p:cNvPr id="215" name="Google Shape;278;p23" descr=""/>
          <p:cNvPicPr/>
          <p:nvPr/>
        </p:nvPicPr>
        <p:blipFill>
          <a:blip r:embed="rId1"/>
          <a:stretch/>
        </p:blipFill>
        <p:spPr>
          <a:xfrm>
            <a:off x="463320" y="482760"/>
            <a:ext cx="576720" cy="385560"/>
          </a:xfrm>
          <a:prstGeom prst="rect">
            <a:avLst/>
          </a:prstGeom>
          <a:noFill/>
          <a:ln w="0">
            <a:noFill/>
          </a:ln>
        </p:spPr>
      </p:pic>
      <p:sp>
        <p:nvSpPr>
          <p:cNvPr id="216" name="Google Shape;279;p23"/>
          <p:cNvSpPr/>
          <p:nvPr/>
        </p:nvSpPr>
        <p:spPr>
          <a:xfrm>
            <a:off x="1155960" y="163440"/>
            <a:ext cx="7987680" cy="385560"/>
          </a:xfrm>
          <a:prstGeom prst="rect">
            <a:avLst/>
          </a:prstGeom>
          <a:noFill/>
          <a:ln w="0">
            <a:noFill/>
          </a:ln>
        </p:spPr>
        <p:style>
          <a:lnRef idx="0"/>
          <a:fillRef idx="0"/>
          <a:effectRef idx="0"/>
          <a:fontRef idx="minor"/>
        </p:style>
        <p:txBody>
          <a:bodyPr lIns="0" rIns="0" tIns="0" bIns="0" anchor="t">
            <a:noAutofit/>
          </a:bodyPr>
          <a:p>
            <a:pPr>
              <a:lnSpc>
                <a:spcPct val="126000"/>
              </a:lnSpc>
              <a:tabLst>
                <a:tab algn="l" pos="0"/>
              </a:tabLst>
            </a:pPr>
            <a:r>
              <a:rPr b="1" lang="fr" sz="2090" strike="noStrike" u="none">
                <a:solidFill>
                  <a:srgbClr val="282824"/>
                </a:solidFill>
                <a:effectLst/>
                <a:uFillTx/>
                <a:latin typeface="Lato"/>
                <a:ea typeface="Lato"/>
              </a:rPr>
              <a:t>Distribution de la donnée “REACH” avant et après imputation</a:t>
            </a:r>
            <a:endParaRPr b="0" lang="fr-FR" sz="2090" strike="noStrike" u="none">
              <a:solidFill>
                <a:srgbClr val="000000"/>
              </a:solidFill>
              <a:effectLst/>
              <a:uFillTx/>
              <a:latin typeface="Arial"/>
            </a:endParaRPr>
          </a:p>
        </p:txBody>
      </p:sp>
      <p:pic>
        <p:nvPicPr>
          <p:cNvPr id="217" name="Google Shape;280;p23" descr=""/>
          <p:cNvPicPr/>
          <p:nvPr/>
        </p:nvPicPr>
        <p:blipFill>
          <a:blip r:embed="rId2"/>
          <a:stretch/>
        </p:blipFill>
        <p:spPr>
          <a:xfrm>
            <a:off x="463320" y="1146240"/>
            <a:ext cx="8497440" cy="367992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sldNum" idx="18"/>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20366E13-4E44-4782-8F80-5C88A2AE94EE}"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pic>
        <p:nvPicPr>
          <p:cNvPr id="219" name="Google Shape;286;p24" descr=""/>
          <p:cNvPicPr/>
          <p:nvPr/>
        </p:nvPicPr>
        <p:blipFill>
          <a:blip r:embed="rId1"/>
          <a:stretch/>
        </p:blipFill>
        <p:spPr>
          <a:xfrm>
            <a:off x="463320" y="482760"/>
            <a:ext cx="576720" cy="385560"/>
          </a:xfrm>
          <a:prstGeom prst="rect">
            <a:avLst/>
          </a:prstGeom>
          <a:noFill/>
          <a:ln w="0">
            <a:noFill/>
          </a:ln>
        </p:spPr>
      </p:pic>
      <p:sp>
        <p:nvSpPr>
          <p:cNvPr id="220" name="Google Shape;287;p24"/>
          <p:cNvSpPr/>
          <p:nvPr/>
        </p:nvSpPr>
        <p:spPr>
          <a:xfrm>
            <a:off x="1155960" y="163440"/>
            <a:ext cx="6645960" cy="446400"/>
          </a:xfrm>
          <a:prstGeom prst="rect">
            <a:avLst/>
          </a:prstGeom>
          <a:noFill/>
          <a:ln w="0">
            <a:noFill/>
          </a:ln>
        </p:spPr>
        <p:style>
          <a:lnRef idx="0"/>
          <a:fillRef idx="0"/>
          <a:effectRef idx="0"/>
          <a:fontRef idx="minor"/>
        </p:style>
        <p:txBody>
          <a:bodyPr lIns="0" rIns="0" tIns="0" bIns="0" anchor="t">
            <a:noAutofit/>
          </a:bodyPr>
          <a:p>
            <a:pPr>
              <a:lnSpc>
                <a:spcPct val="126000"/>
              </a:lnSpc>
              <a:tabLst>
                <a:tab algn="l" pos="0"/>
              </a:tabLst>
            </a:pPr>
            <a:r>
              <a:rPr b="1" lang="fr" sz="2090" strike="noStrike" u="none">
                <a:solidFill>
                  <a:srgbClr val="282824"/>
                </a:solidFill>
                <a:effectLst/>
                <a:uFillTx/>
                <a:latin typeface="Lato"/>
                <a:ea typeface="Lato"/>
              </a:rPr>
              <a:t>Entrainements de modèle &amp; scoring sur Dataiku</a:t>
            </a:r>
            <a:endParaRPr b="0" lang="fr-FR" sz="2090" strike="noStrike" u="none">
              <a:solidFill>
                <a:srgbClr val="000000"/>
              </a:solidFill>
              <a:effectLst/>
              <a:uFillTx/>
              <a:latin typeface="Arial"/>
            </a:endParaRPr>
          </a:p>
        </p:txBody>
      </p:sp>
      <p:graphicFrame>
        <p:nvGraphicFramePr>
          <p:cNvPr id="221" name="Google Shape;288;p24"/>
          <p:cNvGraphicFramePr/>
          <p:nvPr/>
        </p:nvGraphicFramePr>
        <p:xfrm>
          <a:off x="2867040" y="1067760"/>
          <a:ext cx="6036120" cy="3988800"/>
        </p:xfrm>
        <a:graphic>
          <a:graphicData uri="http://schemas.openxmlformats.org/drawingml/2006/table">
            <a:tbl>
              <a:tblPr/>
              <a:tblGrid>
                <a:gridCol w="6036480"/>
              </a:tblGrid>
              <a:tr h="563400">
                <a:tc>
                  <a:txBody>
                    <a:bodyPr lIns="91080" rIns="91080" tIns="91080" bIns="91080" anchor="t">
                      <a:noAutofit/>
                    </a:bodyPr>
                    <a:p>
                      <a:pPr>
                        <a:lnSpc>
                          <a:spcPct val="100000"/>
                        </a:lnSpc>
                        <a:tabLst>
                          <a:tab algn="l" pos="0"/>
                        </a:tabLst>
                      </a:pPr>
                      <a:r>
                        <a:rPr b="0" lang="fr" sz="1400" strike="noStrike" u="none">
                          <a:solidFill>
                            <a:srgbClr val="000000"/>
                          </a:solidFill>
                          <a:effectLst/>
                          <a:uFillTx/>
                          <a:latin typeface="Arial"/>
                          <a:ea typeface="Arial"/>
                        </a:rPr>
                        <a:t>Le modèle d’entrainement le plus performant</a:t>
                      </a:r>
                      <a:endParaRPr b="0" lang="fr-FR"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3fdad2"/>
                    </a:solidFill>
                  </a:tcPr>
                </a:tc>
              </a:tr>
              <a:tr h="3425400">
                <a:tc>
                  <a:txBody>
                    <a:bodyPr lIns="91080" rIns="91080" tIns="91080" bIns="91080" anchor="t">
                      <a:noAutofit/>
                    </a:bodyPr>
                    <a:p>
                      <a:pPr>
                        <a:lnSpc>
                          <a:spcPct val="100000"/>
                        </a:lnSpc>
                        <a:tabLst>
                          <a:tab algn="l" pos="0"/>
                        </a:tabLst>
                      </a:pPr>
                      <a:r>
                        <a:rPr b="0" lang="fr" sz="1000" strike="noStrike" u="none">
                          <a:solidFill>
                            <a:srgbClr val="000000"/>
                          </a:solidFill>
                          <a:effectLst/>
                          <a:uFillTx/>
                          <a:latin typeface="Arial"/>
                          <a:ea typeface="Arial"/>
                        </a:rPr>
                        <a:t>Lancement de quelques modèles de ML afin de connaître le meilleur pour scorer "score de viralité)</a:t>
                      </a:r>
                      <a:endParaRPr b="0" lang="fr-FR" sz="10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graphicFrame>
        <p:nvGraphicFramePr>
          <p:cNvPr id="222" name="Google Shape;289;p24"/>
          <p:cNvGraphicFramePr/>
          <p:nvPr/>
        </p:nvGraphicFramePr>
        <p:xfrm>
          <a:off x="546840" y="1067760"/>
          <a:ext cx="1998000" cy="3988800"/>
        </p:xfrm>
        <a:graphic>
          <a:graphicData uri="http://schemas.openxmlformats.org/drawingml/2006/table">
            <a:tbl>
              <a:tblPr/>
              <a:tblGrid>
                <a:gridCol w="1998360"/>
              </a:tblGrid>
              <a:tr h="1256040">
                <a:tc>
                  <a:txBody>
                    <a:bodyPr lIns="91080" rIns="91080" tIns="91080" bIns="91080" anchor="t">
                      <a:noAutofit/>
                    </a:bodyPr>
                    <a:p>
                      <a:pPr>
                        <a:lnSpc>
                          <a:spcPct val="100000"/>
                        </a:lnSpc>
                        <a:tabLst>
                          <a:tab algn="l" pos="0"/>
                        </a:tabLst>
                      </a:pPr>
                      <a:r>
                        <a:rPr b="0" lang="fr" sz="1400" strike="noStrike" u="none">
                          <a:solidFill>
                            <a:srgbClr val="000000"/>
                          </a:solidFill>
                          <a:effectLst/>
                          <a:uFillTx/>
                          <a:latin typeface="Arial"/>
                          <a:ea typeface="Arial"/>
                        </a:rPr>
                        <a:t>Split de la dataset en données d'entraintement et données de validation</a:t>
                      </a:r>
                      <a:endParaRPr b="0" lang="fr-FR"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3fdad2"/>
                    </a:solidFill>
                  </a:tcPr>
                </a:tc>
              </a:tr>
              <a:tr h="2732760">
                <a:tc>
                  <a:txBody>
                    <a:bodyPr lIns="91080" rIns="91080" tIns="91080" bIns="91080" anchor="t">
                      <a:noAutofit/>
                    </a:bodyPr>
                    <a:p>
                      <a:pPr>
                        <a:lnSpc>
                          <a:spcPct val="100000"/>
                        </a:lnSpc>
                        <a:tabLst>
                          <a:tab algn="l" pos="0"/>
                        </a:tabLst>
                      </a:pPr>
                      <a:endParaRPr b="0" lang="fr-FR" sz="140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pic>
        <p:nvPicPr>
          <p:cNvPr id="223" name="Google Shape;290;p24" descr=""/>
          <p:cNvPicPr/>
          <p:nvPr/>
        </p:nvPicPr>
        <p:blipFill>
          <a:blip r:embed="rId2"/>
          <a:stretch/>
        </p:blipFill>
        <p:spPr>
          <a:xfrm>
            <a:off x="689400" y="2398680"/>
            <a:ext cx="1652040" cy="901080"/>
          </a:xfrm>
          <a:prstGeom prst="rect">
            <a:avLst/>
          </a:prstGeom>
          <a:noFill/>
          <a:ln w="9525">
            <a:solidFill>
              <a:srgbClr val="595959"/>
            </a:solidFill>
            <a:round/>
          </a:ln>
        </p:spPr>
      </p:pic>
      <p:pic>
        <p:nvPicPr>
          <p:cNvPr id="224" name="Google Shape;291;p24" descr=""/>
          <p:cNvPicPr/>
          <p:nvPr/>
        </p:nvPicPr>
        <p:blipFill>
          <a:blip r:embed="rId3"/>
          <a:stretch/>
        </p:blipFill>
        <p:spPr>
          <a:xfrm>
            <a:off x="689400" y="3446640"/>
            <a:ext cx="1652040" cy="811080"/>
          </a:xfrm>
          <a:prstGeom prst="rect">
            <a:avLst/>
          </a:prstGeom>
          <a:noFill/>
          <a:ln w="9525">
            <a:solidFill>
              <a:srgbClr val="595959"/>
            </a:solidFill>
            <a:round/>
          </a:ln>
        </p:spPr>
      </p:pic>
      <p:pic>
        <p:nvPicPr>
          <p:cNvPr id="225" name="Google Shape;292;p24" descr=""/>
          <p:cNvPicPr/>
          <p:nvPr/>
        </p:nvPicPr>
        <p:blipFill>
          <a:blip r:embed="rId4"/>
          <a:srcRect l="8700" t="47332" r="6525" b="0"/>
          <a:stretch/>
        </p:blipFill>
        <p:spPr>
          <a:xfrm>
            <a:off x="3299760" y="1972440"/>
            <a:ext cx="1041120" cy="1327320"/>
          </a:xfrm>
          <a:prstGeom prst="rect">
            <a:avLst/>
          </a:prstGeom>
          <a:noFill/>
          <a:ln w="9525">
            <a:solidFill>
              <a:srgbClr val="595959"/>
            </a:solidFill>
            <a:round/>
          </a:ln>
        </p:spPr>
      </p:pic>
      <p:sp>
        <p:nvSpPr>
          <p:cNvPr id="226" name="Google Shape;293;p24"/>
          <p:cNvSpPr/>
          <p:nvPr/>
        </p:nvSpPr>
        <p:spPr>
          <a:xfrm>
            <a:off x="4572000" y="1972440"/>
            <a:ext cx="4247280" cy="519120"/>
          </a:xfrm>
          <a:prstGeom prst="rect">
            <a:avLst/>
          </a:prstGeom>
          <a:noFill/>
          <a:ln w="9525">
            <a:solidFill>
              <a:srgbClr val="000000"/>
            </a:solidFill>
            <a:round/>
          </a:ln>
        </p:spPr>
        <p:style>
          <a:lnRef idx="0"/>
          <a:fillRef idx="0"/>
          <a:effectRef idx="0"/>
          <a:fontRef idx="minor"/>
        </p:style>
        <p:txBody>
          <a:bodyPr tIns="91440" bIns="91440" anchor="t">
            <a:noAutofit/>
          </a:bodyPr>
          <a:p>
            <a:pPr>
              <a:lnSpc>
                <a:spcPct val="100000"/>
              </a:lnSpc>
              <a:tabLst>
                <a:tab algn="l" pos="0"/>
              </a:tabLst>
            </a:pPr>
            <a:r>
              <a:rPr b="0" lang="fr" sz="1000" strike="noStrike" u="none">
                <a:solidFill>
                  <a:schemeClr val="dk1"/>
                </a:solidFill>
                <a:effectLst/>
                <a:uFillTx/>
                <a:latin typeface="Arial"/>
                <a:ea typeface="Arial"/>
              </a:rPr>
              <a:t>Au bout de quelques tests, l'algorithme Random Forest associé à la metric "ROC AUC" semble être la plus performante.</a:t>
            </a:r>
            <a:endParaRPr b="0" lang="fr-FR" sz="1000" strike="noStrike" u="none">
              <a:solidFill>
                <a:srgbClr val="000000"/>
              </a:solidFill>
              <a:effectLst/>
              <a:uFillTx/>
              <a:latin typeface="Arial"/>
            </a:endParaRPr>
          </a:p>
        </p:txBody>
      </p:sp>
      <p:pic>
        <p:nvPicPr>
          <p:cNvPr id="227" name="Google Shape;294;p24" descr=""/>
          <p:cNvPicPr/>
          <p:nvPr/>
        </p:nvPicPr>
        <p:blipFill>
          <a:blip r:embed="rId5"/>
          <a:stretch/>
        </p:blipFill>
        <p:spPr>
          <a:xfrm>
            <a:off x="3299760" y="3535200"/>
            <a:ext cx="2686680" cy="1448280"/>
          </a:xfrm>
          <a:prstGeom prst="rect">
            <a:avLst/>
          </a:prstGeom>
          <a:noFill/>
          <a:ln w="9525">
            <a:solidFill>
              <a:srgbClr val="595959"/>
            </a:solidFill>
            <a:round/>
          </a:ln>
        </p:spPr>
      </p:pic>
      <p:sp>
        <p:nvSpPr>
          <p:cNvPr id="228" name="Google Shape;295;p24"/>
          <p:cNvSpPr/>
          <p:nvPr/>
        </p:nvSpPr>
        <p:spPr>
          <a:xfrm>
            <a:off x="4572000" y="2558880"/>
            <a:ext cx="4247280" cy="446400"/>
          </a:xfrm>
          <a:prstGeom prst="rect">
            <a:avLst/>
          </a:prstGeom>
          <a:noFill/>
          <a:ln w="9525">
            <a:solidFill>
              <a:srgbClr val="000000"/>
            </a:solidFill>
            <a:round/>
          </a:ln>
        </p:spPr>
        <p:style>
          <a:lnRef idx="0"/>
          <a:fillRef idx="0"/>
          <a:effectRef idx="0"/>
          <a:fontRef idx="minor"/>
        </p:style>
        <p:txBody>
          <a:bodyPr tIns="91440" bIns="91440" anchor="t">
            <a:noAutofit/>
          </a:bodyPr>
          <a:p>
            <a:pPr>
              <a:lnSpc>
                <a:spcPct val="100000"/>
              </a:lnSpc>
              <a:tabLst>
                <a:tab algn="l" pos="0"/>
              </a:tabLst>
            </a:pPr>
            <a:r>
              <a:rPr b="0" lang="fr" sz="1000" strike="noStrike" u="none">
                <a:solidFill>
                  <a:schemeClr val="dk1"/>
                </a:solidFill>
                <a:effectLst/>
                <a:uFillTx/>
                <a:latin typeface="Arial"/>
                <a:ea typeface="Arial"/>
              </a:rPr>
              <a:t>les features sélectionnés : enlever ceux qui ont un lien direct avec le score (comme likes)</a:t>
            </a:r>
            <a:endParaRPr b="0" lang="fr-FR" sz="1000" strike="noStrike" u="none">
              <a:solidFill>
                <a:srgbClr val="000000"/>
              </a:solidFill>
              <a:effectLst/>
              <a:uFillTx/>
              <a:latin typeface="Arial"/>
            </a:endParaRPr>
          </a:p>
        </p:txBody>
      </p:sp>
      <p:pic>
        <p:nvPicPr>
          <p:cNvPr id="229" name="Google Shape;296;p24" descr=""/>
          <p:cNvPicPr/>
          <p:nvPr/>
        </p:nvPicPr>
        <p:blipFill>
          <a:blip r:embed="rId6"/>
          <a:stretch/>
        </p:blipFill>
        <p:spPr>
          <a:xfrm>
            <a:off x="6097680" y="3535200"/>
            <a:ext cx="2603520" cy="622440"/>
          </a:xfrm>
          <a:prstGeom prst="rect">
            <a:avLst/>
          </a:prstGeom>
          <a:noFill/>
          <a:ln w="9525">
            <a:solidFill>
              <a:srgbClr val="595959"/>
            </a:solidFill>
            <a:round/>
          </a:ln>
        </p:spPr>
      </p:pic>
      <p:pic>
        <p:nvPicPr>
          <p:cNvPr id="230" name="Google Shape;297;p24" descr=""/>
          <p:cNvPicPr/>
          <p:nvPr/>
        </p:nvPicPr>
        <p:blipFill>
          <a:blip r:embed="rId7"/>
          <a:stretch/>
        </p:blipFill>
        <p:spPr>
          <a:xfrm>
            <a:off x="6097680" y="4212000"/>
            <a:ext cx="2419200" cy="811080"/>
          </a:xfrm>
          <a:prstGeom prst="rect">
            <a:avLst/>
          </a:prstGeom>
          <a:noFill/>
          <a:ln w="9525">
            <a:solidFill>
              <a:srgbClr val="595959"/>
            </a:solidFill>
            <a:round/>
          </a:ln>
        </p:spPr>
      </p:pic>
      <p:sp>
        <p:nvSpPr>
          <p:cNvPr id="231" name="Google Shape;298;p24"/>
          <p:cNvSpPr/>
          <p:nvPr/>
        </p:nvSpPr>
        <p:spPr>
          <a:xfrm>
            <a:off x="4572000" y="3059280"/>
            <a:ext cx="4247280" cy="393120"/>
          </a:xfrm>
          <a:prstGeom prst="rect">
            <a:avLst/>
          </a:prstGeom>
          <a:noFill/>
          <a:ln w="9525">
            <a:solidFill>
              <a:srgbClr val="000000"/>
            </a:solidFill>
            <a:round/>
          </a:ln>
        </p:spPr>
        <p:style>
          <a:lnRef idx="0"/>
          <a:fillRef idx="0"/>
          <a:effectRef idx="0"/>
          <a:fontRef idx="minor"/>
        </p:style>
        <p:txBody>
          <a:bodyPr tIns="91440" bIns="91440" anchor="t">
            <a:noAutofit/>
          </a:bodyPr>
          <a:p>
            <a:pPr>
              <a:lnSpc>
                <a:spcPct val="100000"/>
              </a:lnSpc>
              <a:tabLst>
                <a:tab algn="l" pos="0"/>
              </a:tabLst>
            </a:pPr>
            <a:r>
              <a:rPr b="0" lang="fr" sz="1000" strike="noStrike" u="none">
                <a:solidFill>
                  <a:schemeClr val="dk1"/>
                </a:solidFill>
                <a:effectLst/>
                <a:uFillTx/>
                <a:latin typeface="Arial"/>
                <a:ea typeface="Arial"/>
              </a:rPr>
              <a:t>résultat : score de 0.733 , ce qui pour du marketing ou de la reco est acceptable</a:t>
            </a:r>
            <a:endParaRPr b="0" lang="fr-FR" sz="1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2" name="Google Shape;303;p25" descr=""/>
          <p:cNvPicPr/>
          <p:nvPr/>
        </p:nvPicPr>
        <p:blipFill>
          <a:blip r:embed="rId1"/>
          <a:stretch/>
        </p:blipFill>
        <p:spPr>
          <a:xfrm>
            <a:off x="463320" y="482760"/>
            <a:ext cx="576720" cy="385560"/>
          </a:xfrm>
          <a:prstGeom prst="rect">
            <a:avLst/>
          </a:prstGeom>
          <a:noFill/>
          <a:ln w="0">
            <a:noFill/>
          </a:ln>
        </p:spPr>
      </p:pic>
      <p:sp>
        <p:nvSpPr>
          <p:cNvPr id="233" name="Google Shape;304;p25"/>
          <p:cNvSpPr/>
          <p:nvPr/>
        </p:nvSpPr>
        <p:spPr>
          <a:xfrm>
            <a:off x="1155960" y="163440"/>
            <a:ext cx="6645960" cy="446400"/>
          </a:xfrm>
          <a:prstGeom prst="rect">
            <a:avLst/>
          </a:prstGeom>
          <a:noFill/>
          <a:ln w="0">
            <a:noFill/>
          </a:ln>
        </p:spPr>
        <p:style>
          <a:lnRef idx="0"/>
          <a:fillRef idx="0"/>
          <a:effectRef idx="0"/>
          <a:fontRef idx="minor"/>
        </p:style>
        <p:txBody>
          <a:bodyPr lIns="0" rIns="0" tIns="0" bIns="0" anchor="t">
            <a:noAutofit/>
          </a:bodyPr>
          <a:p>
            <a:pPr>
              <a:lnSpc>
                <a:spcPct val="126000"/>
              </a:lnSpc>
              <a:tabLst>
                <a:tab algn="l" pos="0"/>
              </a:tabLst>
            </a:pPr>
            <a:r>
              <a:rPr b="1" lang="fr" sz="2090" strike="noStrike" u="none">
                <a:solidFill>
                  <a:srgbClr val="282824"/>
                </a:solidFill>
                <a:effectLst/>
                <a:uFillTx/>
                <a:latin typeface="Lato"/>
                <a:ea typeface="Lato"/>
              </a:rPr>
              <a:t>Entrainements de modèle &amp; scoring sur Dataiku</a:t>
            </a:r>
            <a:endParaRPr b="0" lang="fr-FR" sz="2090" strike="noStrike" u="none">
              <a:solidFill>
                <a:srgbClr val="000000"/>
              </a:solidFill>
              <a:effectLst/>
              <a:uFillTx/>
              <a:latin typeface="Arial"/>
            </a:endParaRPr>
          </a:p>
        </p:txBody>
      </p:sp>
      <p:graphicFrame>
        <p:nvGraphicFramePr>
          <p:cNvPr id="234" name="Google Shape;305;p25"/>
          <p:cNvGraphicFramePr/>
          <p:nvPr/>
        </p:nvGraphicFramePr>
        <p:xfrm>
          <a:off x="546840" y="1067760"/>
          <a:ext cx="4182120" cy="3209400"/>
        </p:xfrm>
        <a:graphic>
          <a:graphicData uri="http://schemas.openxmlformats.org/drawingml/2006/table">
            <a:tbl>
              <a:tblPr/>
              <a:tblGrid>
                <a:gridCol w="4182120"/>
              </a:tblGrid>
              <a:tr h="476640">
                <a:tc>
                  <a:txBody>
                    <a:bodyPr lIns="91080" rIns="91080" tIns="91080" bIns="91080" anchor="t">
                      <a:noAutofit/>
                    </a:bodyPr>
                    <a:p>
                      <a:pPr>
                        <a:lnSpc>
                          <a:spcPct val="100000"/>
                        </a:lnSpc>
                        <a:tabLst>
                          <a:tab algn="l" pos="0"/>
                        </a:tabLst>
                      </a:pPr>
                      <a:r>
                        <a:rPr b="0" lang="fr" sz="1400" strike="noStrike" u="none">
                          <a:solidFill>
                            <a:srgbClr val="000000"/>
                          </a:solidFill>
                          <a:effectLst/>
                          <a:uFillTx/>
                          <a:latin typeface="Arial"/>
                          <a:ea typeface="Arial"/>
                        </a:rPr>
                        <a:t>Scoring sur la base du meilleur modèle</a:t>
                      </a:r>
                      <a:endParaRPr b="0" lang="fr-FR"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3fdad2"/>
                    </a:solidFill>
                  </a:tcPr>
                </a:tc>
              </a:tr>
              <a:tr h="2732760">
                <a:tc>
                  <a:txBody>
                    <a:bodyPr lIns="91080" rIns="91080" tIns="91080" bIns="91080" anchor="t">
                      <a:noAutofit/>
                    </a:bodyPr>
                    <a:p>
                      <a:pPr>
                        <a:lnSpc>
                          <a:spcPct val="100000"/>
                        </a:lnSpc>
                        <a:tabLst>
                          <a:tab algn="l" pos="0"/>
                        </a:tabLst>
                      </a:pPr>
                      <a:endParaRPr b="0" lang="fr-FR" sz="140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pic>
        <p:nvPicPr>
          <p:cNvPr id="235" name="Google Shape;306;p25" descr=""/>
          <p:cNvPicPr/>
          <p:nvPr/>
        </p:nvPicPr>
        <p:blipFill>
          <a:blip r:embed="rId2"/>
          <a:stretch/>
        </p:blipFill>
        <p:spPr>
          <a:xfrm>
            <a:off x="667440" y="1715400"/>
            <a:ext cx="3969360" cy="2250000"/>
          </a:xfrm>
          <a:prstGeom prst="rect">
            <a:avLst/>
          </a:prstGeom>
          <a:noFill/>
          <a:ln w="9525">
            <a:solidFill>
              <a:srgbClr val="595959"/>
            </a:solidFill>
            <a:round/>
          </a:ln>
        </p:spPr>
      </p:pic>
      <p:graphicFrame>
        <p:nvGraphicFramePr>
          <p:cNvPr id="236" name="Google Shape;307;p25"/>
          <p:cNvGraphicFramePr/>
          <p:nvPr/>
        </p:nvGraphicFramePr>
        <p:xfrm>
          <a:off x="4874760" y="1067760"/>
          <a:ext cx="4182120" cy="3209400"/>
        </p:xfrm>
        <a:graphic>
          <a:graphicData uri="http://schemas.openxmlformats.org/drawingml/2006/table">
            <a:tbl>
              <a:tblPr/>
              <a:tblGrid>
                <a:gridCol w="4182120"/>
              </a:tblGrid>
              <a:tr h="476640">
                <a:tc>
                  <a:txBody>
                    <a:bodyPr lIns="91080" rIns="91080" tIns="91080" bIns="91080" anchor="t">
                      <a:noAutofit/>
                    </a:bodyPr>
                    <a:p>
                      <a:pPr>
                        <a:lnSpc>
                          <a:spcPct val="100000"/>
                        </a:lnSpc>
                        <a:tabLst>
                          <a:tab algn="l" pos="0"/>
                        </a:tabLst>
                      </a:pPr>
                      <a:r>
                        <a:rPr b="0" lang="fr" sz="1400" strike="noStrike" u="none">
                          <a:solidFill>
                            <a:srgbClr val="000000"/>
                          </a:solidFill>
                          <a:effectLst/>
                          <a:uFillTx/>
                          <a:latin typeface="Arial"/>
                          <a:ea typeface="Arial"/>
                        </a:rPr>
                        <a:t>Scoring sur la base du meilleur modèle</a:t>
                      </a:r>
                      <a:endParaRPr b="0" lang="fr-FR"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3fdad2"/>
                    </a:solidFill>
                  </a:tcPr>
                </a:tc>
              </a:tr>
              <a:tr h="2732760">
                <a:tc>
                  <a:txBody>
                    <a:bodyPr lIns="91080" rIns="91080" tIns="91080" bIns="91080" anchor="t">
                      <a:noAutofit/>
                    </a:bodyPr>
                    <a:p>
                      <a:pPr>
                        <a:lnSpc>
                          <a:spcPct val="100000"/>
                        </a:lnSpc>
                        <a:tabLst>
                          <a:tab algn="l" pos="0"/>
                        </a:tabLst>
                      </a:pPr>
                      <a:endParaRPr b="0" lang="fr-FR" sz="140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
        <p:nvSpPr>
          <p:cNvPr id="237" name="Google Shape;308;p25"/>
          <p:cNvSpPr/>
          <p:nvPr/>
        </p:nvSpPr>
        <p:spPr>
          <a:xfrm>
            <a:off x="4964400" y="1635480"/>
            <a:ext cx="3969720" cy="52884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fr" sz="1000" strike="noStrike" u="none">
                <a:solidFill>
                  <a:schemeClr val="dk1"/>
                </a:solidFill>
                <a:effectLst/>
                <a:uFillTx/>
                <a:latin typeface="Arial"/>
                <a:ea typeface="Arial"/>
              </a:rPr>
              <a:t>On va donc prédire le champ "Viral multiple" dans le champ "prédiction" sur la donnée servant à valider le modèle </a:t>
            </a:r>
            <a:endParaRPr b="0" lang="fr-FR" sz="1000" strike="noStrike" u="none">
              <a:solidFill>
                <a:srgbClr val="000000"/>
              </a:solidFill>
              <a:effectLst/>
              <a:uFillTx/>
              <a:latin typeface="Arial"/>
            </a:endParaRPr>
          </a:p>
          <a:p>
            <a:pPr>
              <a:lnSpc>
                <a:spcPct val="100000"/>
              </a:lnSpc>
              <a:tabLst>
                <a:tab algn="l" pos="0"/>
              </a:tabLst>
            </a:pPr>
            <a:endParaRPr b="0" lang="fr-FR" sz="1000" strike="noStrike" u="none">
              <a:solidFill>
                <a:srgbClr val="000000"/>
              </a:solidFill>
              <a:effectLst/>
              <a:uFillTx/>
              <a:latin typeface="Arial"/>
            </a:endParaRPr>
          </a:p>
        </p:txBody>
      </p:sp>
      <p:pic>
        <p:nvPicPr>
          <p:cNvPr id="238" name="Google Shape;309;p25" descr=""/>
          <p:cNvPicPr/>
          <p:nvPr/>
        </p:nvPicPr>
        <p:blipFill>
          <a:blip r:embed="rId3"/>
          <a:stretch/>
        </p:blipFill>
        <p:spPr>
          <a:xfrm>
            <a:off x="4964400" y="2262600"/>
            <a:ext cx="3969360" cy="1096920"/>
          </a:xfrm>
          <a:prstGeom prst="rect">
            <a:avLst/>
          </a:prstGeom>
          <a:noFill/>
          <a:ln w="9525">
            <a:solidFill>
              <a:srgbClr val="595959"/>
            </a:solidFill>
            <a:round/>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9" name="Google Shape;314;p26" descr=""/>
          <p:cNvPicPr/>
          <p:nvPr/>
        </p:nvPicPr>
        <p:blipFill>
          <a:blip r:embed="rId1"/>
          <a:stretch/>
        </p:blipFill>
        <p:spPr>
          <a:xfrm>
            <a:off x="463320" y="482760"/>
            <a:ext cx="576720" cy="385560"/>
          </a:xfrm>
          <a:prstGeom prst="rect">
            <a:avLst/>
          </a:prstGeom>
          <a:noFill/>
          <a:ln w="0">
            <a:noFill/>
          </a:ln>
        </p:spPr>
      </p:pic>
      <p:sp>
        <p:nvSpPr>
          <p:cNvPr id="240" name="Google Shape;315;p26"/>
          <p:cNvSpPr/>
          <p:nvPr/>
        </p:nvSpPr>
        <p:spPr>
          <a:xfrm>
            <a:off x="1155960" y="163440"/>
            <a:ext cx="6645960" cy="446400"/>
          </a:xfrm>
          <a:prstGeom prst="rect">
            <a:avLst/>
          </a:prstGeom>
          <a:noFill/>
          <a:ln w="0">
            <a:noFill/>
          </a:ln>
        </p:spPr>
        <p:style>
          <a:lnRef idx="0"/>
          <a:fillRef idx="0"/>
          <a:effectRef idx="0"/>
          <a:fontRef idx="minor"/>
        </p:style>
        <p:txBody>
          <a:bodyPr lIns="0" rIns="0" tIns="0" bIns="0" anchor="t">
            <a:noAutofit/>
          </a:bodyPr>
          <a:p>
            <a:pPr>
              <a:lnSpc>
                <a:spcPct val="126000"/>
              </a:lnSpc>
              <a:tabLst>
                <a:tab algn="l" pos="0"/>
              </a:tabLst>
            </a:pPr>
            <a:r>
              <a:rPr b="1" lang="fr" sz="2090" strike="noStrike" u="none">
                <a:solidFill>
                  <a:srgbClr val="282824"/>
                </a:solidFill>
                <a:effectLst/>
                <a:uFillTx/>
                <a:latin typeface="Lato"/>
                <a:ea typeface="Lato"/>
              </a:rPr>
              <a:t>Les limites du modèle</a:t>
            </a:r>
            <a:endParaRPr b="0" lang="fr-FR" sz="2090" strike="noStrike" u="none">
              <a:solidFill>
                <a:srgbClr val="000000"/>
              </a:solidFill>
              <a:effectLst/>
              <a:uFillTx/>
              <a:latin typeface="Arial"/>
            </a:endParaRPr>
          </a:p>
        </p:txBody>
      </p:sp>
      <p:graphicFrame>
        <p:nvGraphicFramePr>
          <p:cNvPr id="241" name="Google Shape;316;p26"/>
          <p:cNvGraphicFramePr/>
          <p:nvPr/>
        </p:nvGraphicFramePr>
        <p:xfrm>
          <a:off x="546840" y="1067760"/>
          <a:ext cx="8223120" cy="2644560"/>
        </p:xfrm>
        <a:graphic>
          <a:graphicData uri="http://schemas.openxmlformats.org/drawingml/2006/table">
            <a:tbl>
              <a:tblPr/>
              <a:tblGrid>
                <a:gridCol w="8223120"/>
              </a:tblGrid>
              <a:tr h="366840">
                <a:tc>
                  <a:txBody>
                    <a:bodyPr lIns="91080" rIns="91080" tIns="91080" bIns="91080" anchor="t">
                      <a:noAutofit/>
                    </a:bodyPr>
                    <a:p>
                      <a:pPr marL="457200" indent="-317520">
                        <a:lnSpc>
                          <a:spcPct val="100000"/>
                        </a:lnSpc>
                        <a:buClr>
                          <a:srgbClr val="000000"/>
                        </a:buClr>
                        <a:buFont typeface="Arial"/>
                        <a:buChar char="-"/>
                      </a:pPr>
                      <a:r>
                        <a:rPr b="0" lang="fr" sz="1400" strike="noStrike" u="none">
                          <a:solidFill>
                            <a:srgbClr val="000000"/>
                          </a:solidFill>
                          <a:effectLst/>
                          <a:uFillTx/>
                          <a:latin typeface="Arial"/>
                          <a:ea typeface="Arial"/>
                        </a:rPr>
                        <a:t>La base de test est restreinte, ce qui rend les arbres de décisions peu profondes et le modèle potentiellement imparfait</a:t>
                      </a:r>
                      <a:endParaRPr b="0" lang="fr-FR" sz="1400" strike="noStrike" u="none">
                        <a:solidFill>
                          <a:srgbClr val="000000"/>
                        </a:solidFill>
                        <a:effectLst/>
                        <a:uFillTx/>
                        <a:latin typeface="Arial"/>
                      </a:endParaRPr>
                    </a:p>
                    <a:p>
                      <a:pPr marL="457200" indent="-317520">
                        <a:lnSpc>
                          <a:spcPct val="100000"/>
                        </a:lnSpc>
                        <a:buClr>
                          <a:srgbClr val="000000"/>
                        </a:buClr>
                        <a:buFont typeface="Arial"/>
                        <a:buChar char="-"/>
                      </a:pPr>
                      <a:r>
                        <a:rPr b="0" lang="fr" sz="1400" strike="noStrike" u="none">
                          <a:solidFill>
                            <a:srgbClr val="000000"/>
                          </a:solidFill>
                          <a:effectLst/>
                          <a:uFillTx/>
                          <a:latin typeface="Arial"/>
                          <a:ea typeface="Arial"/>
                        </a:rPr>
                        <a:t>le compte étudié n’a pas beaucoup d’audiences et les données telles que les commentaires ou les partages, insuffisantes, n’ont pas pu être inclus dans le score de viralité</a:t>
                      </a:r>
                      <a:endParaRPr b="0" lang="fr-FR" sz="1400" strike="noStrike" u="none">
                        <a:solidFill>
                          <a:srgbClr val="000000"/>
                        </a:solidFill>
                        <a:effectLst/>
                        <a:uFillTx/>
                        <a:latin typeface="Arial"/>
                      </a:endParaRPr>
                    </a:p>
                    <a:p>
                      <a:pPr marL="457200" indent="-317520">
                        <a:lnSpc>
                          <a:spcPct val="100000"/>
                        </a:lnSpc>
                        <a:buClr>
                          <a:srgbClr val="000000"/>
                        </a:buClr>
                        <a:buFont typeface="Arial"/>
                        <a:buChar char="-"/>
                      </a:pPr>
                      <a:r>
                        <a:rPr b="0" lang="fr" sz="1400" strike="noStrike" u="none">
                          <a:solidFill>
                            <a:srgbClr val="000000"/>
                          </a:solidFill>
                          <a:effectLst/>
                          <a:uFillTx/>
                          <a:latin typeface="Arial"/>
                          <a:ea typeface="Arial"/>
                        </a:rPr>
                        <a:t>la donnée d’audience REACH ayant été dispo qu’après 2019 et quand mon compte a été basculé en professionnel (réellement après 2024), a du être imputée, avec de potentiels biais d’erreur en découlant</a:t>
                      </a:r>
                      <a:endParaRPr b="0" lang="fr-FR"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3fdad2"/>
                    </a:solidFill>
                  </a:tcPr>
                </a:tc>
              </a:tr>
              <a:tr h="967680">
                <a:tc>
                  <a:txBody>
                    <a:bodyPr lIns="91080" rIns="91080" tIns="91080" bIns="91080" anchor="t">
                      <a:noAutofit/>
                    </a:bodyPr>
                    <a:p>
                      <a:endParaRPr b="0" lang="fr-FR" sz="18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2" name="Google Shape;321;p27" descr=""/>
          <p:cNvPicPr/>
          <p:nvPr/>
        </p:nvPicPr>
        <p:blipFill>
          <a:blip r:embed="rId1"/>
          <a:stretch/>
        </p:blipFill>
        <p:spPr>
          <a:xfrm>
            <a:off x="463320" y="482760"/>
            <a:ext cx="576720" cy="385560"/>
          </a:xfrm>
          <a:prstGeom prst="rect">
            <a:avLst/>
          </a:prstGeom>
          <a:noFill/>
          <a:ln w="0">
            <a:noFill/>
          </a:ln>
        </p:spPr>
      </p:pic>
      <p:sp>
        <p:nvSpPr>
          <p:cNvPr id="243" name="Google Shape;322;p27"/>
          <p:cNvSpPr/>
          <p:nvPr/>
        </p:nvSpPr>
        <p:spPr>
          <a:xfrm>
            <a:off x="1155960" y="163440"/>
            <a:ext cx="7435440" cy="779040"/>
          </a:xfrm>
          <a:prstGeom prst="rect">
            <a:avLst/>
          </a:prstGeom>
          <a:noFill/>
          <a:ln w="0">
            <a:noFill/>
          </a:ln>
        </p:spPr>
        <p:style>
          <a:lnRef idx="0"/>
          <a:fillRef idx="0"/>
          <a:effectRef idx="0"/>
          <a:fontRef idx="minor"/>
        </p:style>
        <p:txBody>
          <a:bodyPr lIns="0" rIns="0" tIns="0" bIns="0" anchor="t">
            <a:noAutofit/>
          </a:bodyPr>
          <a:p>
            <a:pPr>
              <a:lnSpc>
                <a:spcPct val="126000"/>
              </a:lnSpc>
              <a:tabLst>
                <a:tab algn="l" pos="0"/>
              </a:tabLst>
            </a:pPr>
            <a:r>
              <a:rPr b="1" lang="fr" sz="2090" strike="noStrike" u="none">
                <a:solidFill>
                  <a:srgbClr val="282824"/>
                </a:solidFill>
                <a:effectLst/>
                <a:uFillTx/>
                <a:latin typeface="Lato"/>
                <a:ea typeface="Lato"/>
              </a:rPr>
              <a:t>AITAKESMYPHOTOS V2 : une appli web qui évalue et prédit en temps réel la viralité d’une photo </a:t>
            </a:r>
            <a:r>
              <a:rPr b="1" i="1" lang="fr" sz="2090" strike="noStrike" u="none">
                <a:solidFill>
                  <a:srgbClr val="282824"/>
                </a:solidFill>
                <a:effectLst/>
                <a:uFillTx/>
                <a:latin typeface="Lato"/>
                <a:ea typeface="Lato"/>
              </a:rPr>
              <a:t>(en cours dans la V2)</a:t>
            </a:r>
            <a:endParaRPr b="0" lang="fr-FR" sz="2090" strike="noStrike" u="none">
              <a:solidFill>
                <a:srgbClr val="000000"/>
              </a:solidFill>
              <a:effectLst/>
              <a:uFillTx/>
              <a:latin typeface="Arial"/>
            </a:endParaRPr>
          </a:p>
        </p:txBody>
      </p:sp>
      <p:sp>
        <p:nvSpPr>
          <p:cNvPr id="244" name="PlaceHolder 1"/>
          <p:cNvSpPr>
            <a:spLocks noGrp="1"/>
          </p:cNvSpPr>
          <p:nvPr>
            <p:ph type="sldNum" idx="19"/>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FACFEB6C-B9FC-4C70-A124-1767DEAD4211}"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cxnSp>
        <p:nvCxnSpPr>
          <p:cNvPr id="245" name="Google Shape;324;p27"/>
          <p:cNvCxnSpPr/>
          <p:nvPr/>
        </p:nvCxnSpPr>
        <p:spPr>
          <a:xfrm flipH="1">
            <a:off x="3192480" y="1067760"/>
            <a:ext cx="9720" cy="3666240"/>
          </a:xfrm>
          <a:prstGeom prst="straightConnector1">
            <a:avLst/>
          </a:prstGeom>
          <a:ln w="9525">
            <a:solidFill>
              <a:srgbClr val="595959"/>
            </a:solidFill>
            <a:round/>
          </a:ln>
        </p:spPr>
      </p:cxnSp>
      <p:pic>
        <p:nvPicPr>
          <p:cNvPr id="246" name="Google Shape;325;p27" descr=""/>
          <p:cNvPicPr/>
          <p:nvPr/>
        </p:nvPicPr>
        <p:blipFill>
          <a:blip r:embed="rId2"/>
          <a:stretch/>
        </p:blipFill>
        <p:spPr>
          <a:xfrm>
            <a:off x="3354480" y="1095120"/>
            <a:ext cx="4768920" cy="3895560"/>
          </a:xfrm>
          <a:prstGeom prst="rect">
            <a:avLst/>
          </a:prstGeom>
          <a:noFill/>
          <a:ln w="0">
            <a:noFill/>
          </a:ln>
        </p:spPr>
      </p:pic>
      <p:sp>
        <p:nvSpPr>
          <p:cNvPr id="247" name="Google Shape;326;p27"/>
          <p:cNvSpPr/>
          <p:nvPr/>
        </p:nvSpPr>
        <p:spPr>
          <a:xfrm>
            <a:off x="240480" y="1096920"/>
            <a:ext cx="2799720" cy="38955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fr" sz="1200" strike="noStrike" u="sng">
                <a:solidFill>
                  <a:schemeClr val="dk1"/>
                </a:solidFill>
                <a:effectLst/>
                <a:uFillTx/>
                <a:latin typeface="Arial"/>
                <a:ea typeface="Arial"/>
              </a:rPr>
              <a:t>User story :</a:t>
            </a:r>
            <a:endParaRPr b="0" lang="fr-FR" sz="1200" strike="noStrike" u="none">
              <a:solidFill>
                <a:srgbClr val="000000"/>
              </a:solidFill>
              <a:effectLst/>
              <a:uFillTx/>
              <a:latin typeface="Arial"/>
            </a:endParaRPr>
          </a:p>
          <a:p>
            <a:pPr>
              <a:lnSpc>
                <a:spcPct val="100000"/>
              </a:lnSpc>
              <a:tabLst>
                <a:tab algn="l" pos="0"/>
              </a:tabLst>
            </a:pPr>
            <a:r>
              <a:rPr b="0" lang="fr" sz="1200" strike="noStrike" u="none">
                <a:solidFill>
                  <a:schemeClr val="dk1"/>
                </a:solidFill>
                <a:effectLst/>
                <a:uFillTx/>
                <a:latin typeface="Arial"/>
                <a:ea typeface="Arial"/>
              </a:rPr>
              <a:t>Evaluer le score de viralité (précédemment défini) en temps réel sur la base d’une photo uploadée, avant de la diffuser sur Instagram</a:t>
            </a:r>
            <a:endParaRPr b="0" lang="fr-FR" sz="1200" strike="noStrike" u="none">
              <a:solidFill>
                <a:srgbClr val="000000"/>
              </a:solidFill>
              <a:effectLst/>
              <a:uFillTx/>
              <a:latin typeface="Arial"/>
            </a:endParaRPr>
          </a:p>
          <a:p>
            <a:pPr>
              <a:lnSpc>
                <a:spcPct val="100000"/>
              </a:lnSpc>
              <a:tabLst>
                <a:tab algn="l" pos="0"/>
              </a:tabLst>
            </a:pPr>
            <a:endParaRPr b="0" lang="fr-FR" sz="1200" strike="noStrike" u="none">
              <a:solidFill>
                <a:srgbClr val="000000"/>
              </a:solidFill>
              <a:effectLst/>
              <a:uFillTx/>
              <a:latin typeface="Arial"/>
            </a:endParaRPr>
          </a:p>
          <a:p>
            <a:pPr>
              <a:lnSpc>
                <a:spcPct val="100000"/>
              </a:lnSpc>
              <a:tabLst>
                <a:tab algn="l" pos="0"/>
              </a:tabLst>
            </a:pPr>
            <a:r>
              <a:rPr b="0" lang="fr" sz="1200" strike="noStrike" u="sng">
                <a:solidFill>
                  <a:schemeClr val="dk1"/>
                </a:solidFill>
                <a:effectLst/>
                <a:uFillTx/>
                <a:latin typeface="Arial"/>
                <a:ea typeface="Arial"/>
              </a:rPr>
              <a:t>Mise en place technique :</a:t>
            </a:r>
            <a:endParaRPr b="0" lang="fr-FR" sz="1200" strike="noStrike" u="none">
              <a:solidFill>
                <a:srgbClr val="000000"/>
              </a:solidFill>
              <a:effectLst/>
              <a:uFillTx/>
              <a:latin typeface="Arial"/>
            </a:endParaRPr>
          </a:p>
          <a:p>
            <a:pPr>
              <a:lnSpc>
                <a:spcPct val="100000"/>
              </a:lnSpc>
              <a:tabLst>
                <a:tab algn="l" pos="0"/>
              </a:tabLst>
            </a:pPr>
            <a:r>
              <a:rPr b="0" lang="fr" sz="1200" strike="noStrike" u="none">
                <a:solidFill>
                  <a:schemeClr val="dk1"/>
                </a:solidFill>
                <a:effectLst/>
                <a:uFillTx/>
                <a:latin typeface="Arial"/>
                <a:ea typeface="Arial"/>
              </a:rPr>
              <a:t>1. Appliquer les fonctions is_grayscale et detect_people pour décrire l’image</a:t>
            </a:r>
            <a:br>
              <a:rPr sz="1200"/>
            </a:br>
            <a:r>
              <a:rPr b="0" lang="fr" sz="1200" strike="noStrike" u="none">
                <a:solidFill>
                  <a:schemeClr val="dk1"/>
                </a:solidFill>
                <a:effectLst/>
                <a:uFillTx/>
                <a:latin typeface="Arial"/>
                <a:ea typeface="Arial"/>
              </a:rPr>
              <a:t>2. récupérer le timestamp de publication</a:t>
            </a:r>
            <a:br>
              <a:rPr sz="1200"/>
            </a:br>
            <a:r>
              <a:rPr b="0" lang="fr" sz="1200" strike="noStrike" u="none">
                <a:solidFill>
                  <a:schemeClr val="dk1"/>
                </a:solidFill>
                <a:effectLst/>
                <a:uFillTx/>
                <a:latin typeface="Arial"/>
                <a:ea typeface="Arial"/>
              </a:rPr>
              <a:t>3. récupérer le code Python de Dataiku qui est issu du modèle de scoring de la donnée “Viralité”</a:t>
            </a:r>
            <a:br>
              <a:rPr sz="1200"/>
            </a:br>
            <a:r>
              <a:rPr b="0" lang="fr" sz="1200" strike="noStrike" u="none">
                <a:solidFill>
                  <a:schemeClr val="dk1"/>
                </a:solidFill>
                <a:effectLst/>
                <a:uFillTx/>
                <a:latin typeface="Arial"/>
                <a:ea typeface="Arial"/>
              </a:rPr>
              <a:t>4. récupérer son score et l’afficher</a:t>
            </a:r>
            <a:endParaRPr b="0" lang="fr-FR" sz="1200" strike="noStrike" u="none">
              <a:solidFill>
                <a:srgbClr val="000000"/>
              </a:solidFill>
              <a:effectLst/>
              <a:uFillTx/>
              <a:latin typeface="Arial"/>
            </a:endParaRPr>
          </a:p>
          <a:p>
            <a:pPr>
              <a:lnSpc>
                <a:spcPct val="100000"/>
              </a:lnSpc>
              <a:tabLst>
                <a:tab algn="l" pos="0"/>
              </a:tabLst>
            </a:pPr>
            <a:endParaRPr b="0" lang="fr-FR" sz="1200" strike="noStrike" u="none">
              <a:solidFill>
                <a:srgbClr val="000000"/>
              </a:solidFill>
              <a:effectLst/>
              <a:uFillTx/>
              <a:latin typeface="Arial"/>
            </a:endParaRPr>
          </a:p>
          <a:p>
            <a:pPr>
              <a:lnSpc>
                <a:spcPct val="100000"/>
              </a:lnSpc>
              <a:tabLst>
                <a:tab algn="l" pos="0"/>
              </a:tabLst>
            </a:pPr>
            <a:r>
              <a:rPr b="0" lang="fr" sz="1200" strike="noStrike" u="sng">
                <a:solidFill>
                  <a:schemeClr val="dk1"/>
                </a:solidFill>
                <a:effectLst/>
                <a:uFillTx/>
                <a:latin typeface="Arial"/>
                <a:ea typeface="Arial"/>
              </a:rPr>
              <a:t>Infra:</a:t>
            </a:r>
            <a:endParaRPr b="0" lang="fr-FR" sz="1200" strike="noStrike" u="none">
              <a:solidFill>
                <a:srgbClr val="000000"/>
              </a:solidFill>
              <a:effectLst/>
              <a:uFillTx/>
              <a:latin typeface="Arial"/>
            </a:endParaRPr>
          </a:p>
          <a:p>
            <a:pPr>
              <a:lnSpc>
                <a:spcPct val="100000"/>
              </a:lnSpc>
              <a:tabLst>
                <a:tab algn="l" pos="0"/>
              </a:tabLst>
            </a:pPr>
            <a:r>
              <a:rPr b="0" lang="fr" sz="1200" strike="noStrike" u="none">
                <a:solidFill>
                  <a:schemeClr val="dk1"/>
                </a:solidFill>
                <a:effectLst/>
                <a:uFillTx/>
                <a:latin typeface="Arial"/>
                <a:ea typeface="Arial"/>
              </a:rPr>
              <a:t>Server web Flask (codé en Python donc très compatible technologiquement)</a:t>
            </a:r>
            <a:endParaRPr b="0" lang="fr-FR" sz="1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dbd0"/>
        </a:solidFill>
      </p:bgPr>
    </p:bg>
    <p:spTree>
      <p:nvGrpSpPr>
        <p:cNvPr id="1" name=""/>
        <p:cNvGrpSpPr/>
        <p:nvPr/>
      </p:nvGrpSpPr>
      <p:grpSpPr>
        <a:xfrm>
          <a:off x="0" y="0"/>
          <a:ext cx="0" cy="0"/>
          <a:chOff x="0" y="0"/>
          <a:chExt cx="0" cy="0"/>
        </a:xfrm>
      </p:grpSpPr>
      <p:sp>
        <p:nvSpPr>
          <p:cNvPr id="248" name="PlaceHolder 1"/>
          <p:cNvSpPr>
            <a:spLocks noGrp="1"/>
          </p:cNvSpPr>
          <p:nvPr>
            <p:ph type="title"/>
          </p:nvPr>
        </p:nvSpPr>
        <p:spPr>
          <a:xfrm>
            <a:off x="1089720" y="1970640"/>
            <a:ext cx="6268680" cy="698040"/>
          </a:xfrm>
          <a:prstGeom prst="rect">
            <a:avLst/>
          </a:prstGeom>
          <a:noFill/>
          <a:ln w="0">
            <a:noFill/>
          </a:ln>
        </p:spPr>
        <p:txBody>
          <a:bodyPr lIns="91440" rIns="91440" tIns="91440" bIns="91440" anchor="t">
            <a:normAutofit fontScale="77500" lnSpcReduction="19999"/>
          </a:bodyPr>
          <a:p>
            <a:pPr indent="0">
              <a:lnSpc>
                <a:spcPct val="100000"/>
              </a:lnSpc>
              <a:buNone/>
              <a:tabLst>
                <a:tab algn="l" pos="0"/>
              </a:tabLst>
            </a:pPr>
            <a:r>
              <a:rPr b="0" lang="fr" sz="5200" strike="noStrike" u="none">
                <a:solidFill>
                  <a:srgbClr val="0e3449"/>
                </a:solidFill>
                <a:effectLst/>
                <a:uFillTx/>
                <a:latin typeface="Inter SemiBold"/>
                <a:ea typeface="Inter SemiBold"/>
              </a:rPr>
              <a:t>Any questions ?</a:t>
            </a:r>
            <a:endParaRPr b="0" lang="fr-FR" sz="5200" strike="noStrike" u="none">
              <a:solidFill>
                <a:srgbClr val="000000"/>
              </a:solidFill>
              <a:effectLst/>
              <a:uFillTx/>
              <a:latin typeface="Arial"/>
            </a:endParaRPr>
          </a:p>
        </p:txBody>
      </p:sp>
      <p:pic>
        <p:nvPicPr>
          <p:cNvPr id="249" name="Google Shape;332;p28" descr=""/>
          <p:cNvPicPr/>
          <p:nvPr/>
        </p:nvPicPr>
        <p:blipFill>
          <a:blip r:embed="rId1"/>
          <a:stretch/>
        </p:blipFill>
        <p:spPr>
          <a:xfrm>
            <a:off x="3918600" y="3006720"/>
            <a:ext cx="4599000" cy="2136600"/>
          </a:xfrm>
          <a:prstGeom prst="rect">
            <a:avLst/>
          </a:prstGeom>
          <a:noFill/>
          <a:ln w="0">
            <a:noFill/>
          </a:ln>
        </p:spPr>
      </p:pic>
      <p:pic>
        <p:nvPicPr>
          <p:cNvPr id="250" name="Google Shape;333;p28" descr=""/>
          <p:cNvPicPr/>
          <p:nvPr/>
        </p:nvPicPr>
        <p:blipFill>
          <a:blip r:embed="rId2"/>
          <a:stretch/>
        </p:blipFill>
        <p:spPr>
          <a:xfrm>
            <a:off x="1232280" y="915840"/>
            <a:ext cx="797040" cy="839520"/>
          </a:xfrm>
          <a:prstGeom prst="rect">
            <a:avLst/>
          </a:prstGeom>
          <a:noFill/>
          <a:ln w="0">
            <a:noFill/>
          </a:ln>
        </p:spPr>
      </p:pic>
      <p:sp>
        <p:nvSpPr>
          <p:cNvPr id="251" name="PlaceHolder 2"/>
          <p:cNvSpPr>
            <a:spLocks noGrp="1"/>
          </p:cNvSpPr>
          <p:nvPr>
            <p:ph type="sldNum" idx="20"/>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ED8A658E-5A30-40E0-A9CF-DB4E342694BD}"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 name="Google Shape;64;p14" descr=""/>
          <p:cNvPicPr/>
          <p:nvPr/>
        </p:nvPicPr>
        <p:blipFill>
          <a:blip r:embed="rId1"/>
          <a:stretch/>
        </p:blipFill>
        <p:spPr>
          <a:xfrm>
            <a:off x="463320" y="493200"/>
            <a:ext cx="576720" cy="385560"/>
          </a:xfrm>
          <a:prstGeom prst="rect">
            <a:avLst/>
          </a:prstGeom>
          <a:noFill/>
          <a:ln w="0">
            <a:noFill/>
          </a:ln>
        </p:spPr>
      </p:pic>
      <p:sp>
        <p:nvSpPr>
          <p:cNvPr id="38" name="PlaceHolder 1"/>
          <p:cNvSpPr>
            <a:spLocks noGrp="1"/>
          </p:cNvSpPr>
          <p:nvPr>
            <p:ph type="sldNum" idx="13"/>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63A5C06F-E7F5-4755-956F-E6AE65C1B39E}"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sp>
        <p:nvSpPr>
          <p:cNvPr id="39" name="Google Shape;66;p14"/>
          <p:cNvSpPr/>
          <p:nvPr/>
        </p:nvSpPr>
        <p:spPr>
          <a:xfrm>
            <a:off x="698400" y="1431720"/>
            <a:ext cx="4909320" cy="1117080"/>
          </a:xfrm>
          <a:prstGeom prst="rect">
            <a:avLst/>
          </a:prstGeom>
          <a:noFill/>
          <a:ln w="0">
            <a:noFill/>
          </a:ln>
        </p:spPr>
        <p:style>
          <a:lnRef idx="0"/>
          <a:fillRef idx="0"/>
          <a:effectRef idx="0"/>
          <a:fontRef idx="minor"/>
        </p:style>
        <p:txBody>
          <a:bodyPr lIns="0" rIns="0" tIns="0" bIns="0" anchor="t">
            <a:noAutofit/>
          </a:bodyPr>
          <a:p>
            <a:pPr>
              <a:lnSpc>
                <a:spcPct val="159000"/>
              </a:lnSpc>
              <a:tabLst>
                <a:tab algn="l" pos="0"/>
              </a:tabLst>
            </a:pPr>
            <a:r>
              <a:rPr b="0" lang="fr" sz="1350" strike="noStrike" u="none">
                <a:solidFill>
                  <a:srgbClr val="4a4a45"/>
                </a:solidFill>
                <a:effectLst/>
                <a:uFillTx/>
                <a:latin typeface="Lato"/>
                <a:ea typeface="Lato"/>
              </a:rPr>
              <a:t>Sur la base des informations récupérées depuis mon compte Instagram contenant environ 2800 photos, ce projet vise à repérer les indicateurs qui favorisent le succès et la viralité d'une publication. L'analyse combine des données quantitatives (likes, reach, commentaires) avec des caractéristiques visuelles (colorimétrie, présence de personnes) pour construire un modèle prédictif robuste.</a:t>
            </a:r>
            <a:endParaRPr b="0" lang="fr-FR" sz="1350" strike="noStrike" u="none">
              <a:solidFill>
                <a:srgbClr val="000000"/>
              </a:solidFill>
              <a:effectLst/>
              <a:uFillTx/>
              <a:latin typeface="Arial"/>
            </a:endParaRPr>
          </a:p>
        </p:txBody>
      </p:sp>
      <p:sp>
        <p:nvSpPr>
          <p:cNvPr id="40" name="Google Shape;67;p14"/>
          <p:cNvSpPr/>
          <p:nvPr/>
        </p:nvSpPr>
        <p:spPr>
          <a:xfrm>
            <a:off x="698400" y="3773160"/>
            <a:ext cx="2181960" cy="272160"/>
          </a:xfrm>
          <a:prstGeom prst="rect">
            <a:avLst/>
          </a:prstGeom>
          <a:noFill/>
          <a:ln w="0">
            <a:noFill/>
          </a:ln>
        </p:spPr>
        <p:style>
          <a:lnRef idx="0"/>
          <a:fillRef idx="0"/>
          <a:effectRef idx="0"/>
          <a:fontRef idx="minor"/>
        </p:style>
        <p:txBody>
          <a:bodyPr lIns="0" rIns="0" tIns="0" bIns="0" anchor="t">
            <a:noAutofit/>
          </a:bodyPr>
          <a:p>
            <a:pPr>
              <a:lnSpc>
                <a:spcPct val="123000"/>
              </a:lnSpc>
              <a:tabLst>
                <a:tab algn="l" pos="0"/>
              </a:tabLst>
            </a:pPr>
            <a:r>
              <a:rPr b="1" lang="fr" sz="1700" strike="noStrike" u="none">
                <a:solidFill>
                  <a:srgbClr val="282824"/>
                </a:solidFill>
                <a:effectLst/>
                <a:uFillTx/>
                <a:latin typeface="Lato"/>
                <a:ea typeface="Lato"/>
              </a:rPr>
              <a:t>Hypothèse centrale</a:t>
            </a:r>
            <a:endParaRPr b="0" lang="fr-FR" sz="1700" strike="noStrike" u="none">
              <a:solidFill>
                <a:srgbClr val="000000"/>
              </a:solidFill>
              <a:effectLst/>
              <a:uFillTx/>
              <a:latin typeface="Arial"/>
            </a:endParaRPr>
          </a:p>
        </p:txBody>
      </p:sp>
      <p:sp>
        <p:nvSpPr>
          <p:cNvPr id="41" name="Google Shape;68;p14"/>
          <p:cNvSpPr/>
          <p:nvPr/>
        </p:nvSpPr>
        <p:spPr>
          <a:xfrm>
            <a:off x="698400" y="4220640"/>
            <a:ext cx="5345280" cy="623520"/>
          </a:xfrm>
          <a:prstGeom prst="rect">
            <a:avLst/>
          </a:prstGeom>
          <a:noFill/>
          <a:ln w="0">
            <a:noFill/>
          </a:ln>
        </p:spPr>
        <p:style>
          <a:lnRef idx="0"/>
          <a:fillRef idx="0"/>
          <a:effectRef idx="0"/>
          <a:fontRef idx="minor"/>
        </p:style>
        <p:txBody>
          <a:bodyPr lIns="0" rIns="0" tIns="0" bIns="0" anchor="t">
            <a:noAutofit/>
          </a:bodyPr>
          <a:p>
            <a:pPr>
              <a:lnSpc>
                <a:spcPct val="159000"/>
              </a:lnSpc>
              <a:tabLst>
                <a:tab algn="l" pos="0"/>
              </a:tabLst>
            </a:pPr>
            <a:r>
              <a:rPr b="0" lang="fr" sz="1350" strike="noStrike" u="none">
                <a:solidFill>
                  <a:srgbClr val="4a4a45"/>
                </a:solidFill>
                <a:effectLst/>
                <a:uFillTx/>
                <a:latin typeface="Lato"/>
                <a:ea typeface="Lato"/>
              </a:rPr>
              <a:t>Le succès d'une photo dépend de paramètres tels que le moment </a:t>
            </a:r>
            <a:endParaRPr b="0" lang="fr-FR" sz="1350" strike="noStrike" u="none">
              <a:solidFill>
                <a:srgbClr val="000000"/>
              </a:solidFill>
              <a:effectLst/>
              <a:uFillTx/>
              <a:latin typeface="Arial"/>
            </a:endParaRPr>
          </a:p>
          <a:p>
            <a:pPr>
              <a:lnSpc>
                <a:spcPct val="159000"/>
              </a:lnSpc>
              <a:tabLst>
                <a:tab algn="l" pos="0"/>
              </a:tabLst>
            </a:pPr>
            <a:r>
              <a:rPr b="0" lang="fr" sz="1350" strike="noStrike" u="none">
                <a:solidFill>
                  <a:srgbClr val="4a4a45"/>
                </a:solidFill>
                <a:effectLst/>
                <a:uFillTx/>
                <a:latin typeface="Lato"/>
                <a:ea typeface="Lato"/>
              </a:rPr>
              <a:t>de la journée de la publication et les caractéristiques visuelles de </a:t>
            </a:r>
            <a:endParaRPr b="0" lang="fr-FR" sz="1350" strike="noStrike" u="none">
              <a:solidFill>
                <a:srgbClr val="000000"/>
              </a:solidFill>
              <a:effectLst/>
              <a:uFillTx/>
              <a:latin typeface="Arial"/>
            </a:endParaRPr>
          </a:p>
          <a:p>
            <a:pPr>
              <a:lnSpc>
                <a:spcPct val="159000"/>
              </a:lnSpc>
              <a:tabLst>
                <a:tab algn="l" pos="0"/>
              </a:tabLst>
            </a:pPr>
            <a:r>
              <a:rPr b="0" lang="fr" sz="1350" strike="noStrike" u="none">
                <a:solidFill>
                  <a:srgbClr val="4a4a45"/>
                </a:solidFill>
                <a:effectLst/>
                <a:uFillTx/>
                <a:latin typeface="Lato"/>
                <a:ea typeface="Lato"/>
              </a:rPr>
              <a:t>l'image elle-même.</a:t>
            </a:r>
            <a:endParaRPr b="0" lang="fr-FR" sz="1350" strike="noStrike" u="none">
              <a:solidFill>
                <a:srgbClr val="000000"/>
              </a:solidFill>
              <a:effectLst/>
              <a:uFillTx/>
              <a:latin typeface="Arial"/>
            </a:endParaRPr>
          </a:p>
        </p:txBody>
      </p:sp>
      <p:sp>
        <p:nvSpPr>
          <p:cNvPr id="42" name="Google Shape;69;p14"/>
          <p:cNvSpPr/>
          <p:nvPr/>
        </p:nvSpPr>
        <p:spPr>
          <a:xfrm>
            <a:off x="698400" y="877680"/>
            <a:ext cx="4364280" cy="544680"/>
          </a:xfrm>
          <a:prstGeom prst="rect">
            <a:avLst/>
          </a:prstGeom>
          <a:noFill/>
          <a:ln w="0">
            <a:noFill/>
          </a:ln>
        </p:spPr>
        <p:style>
          <a:lnRef idx="0"/>
          <a:fillRef idx="0"/>
          <a:effectRef idx="0"/>
          <a:fontRef idx="minor"/>
        </p:style>
        <p:txBody>
          <a:bodyPr lIns="0" rIns="0" tIns="0" bIns="0" anchor="t">
            <a:noAutofit/>
          </a:bodyPr>
          <a:p>
            <a:pPr>
              <a:lnSpc>
                <a:spcPct val="124000"/>
              </a:lnSpc>
              <a:tabLst>
                <a:tab algn="l" pos="0"/>
              </a:tabLst>
            </a:pPr>
            <a:r>
              <a:rPr b="1" lang="fr" sz="3400" strike="noStrike" u="none">
                <a:solidFill>
                  <a:srgbClr val="282824"/>
                </a:solidFill>
                <a:effectLst/>
                <a:uFillTx/>
                <a:latin typeface="Lato"/>
                <a:ea typeface="Lato"/>
              </a:rPr>
              <a:t>Le Principe du Projet</a:t>
            </a:r>
            <a:endParaRPr b="0" lang="fr-FR" sz="3400" strike="noStrike" u="none">
              <a:solidFill>
                <a:srgbClr val="000000"/>
              </a:solidFill>
              <a:effectLst/>
              <a:uFillTx/>
              <a:latin typeface="Arial"/>
            </a:endParaRPr>
          </a:p>
        </p:txBody>
      </p:sp>
      <p:sp>
        <p:nvSpPr>
          <p:cNvPr id="43" name="Google Shape;70;p14"/>
          <p:cNvSpPr/>
          <p:nvPr/>
        </p:nvSpPr>
        <p:spPr>
          <a:xfrm>
            <a:off x="5751360" y="424080"/>
            <a:ext cx="3269520" cy="1425960"/>
          </a:xfrm>
          <a:prstGeom prst="roundRect">
            <a:avLst>
              <a:gd name="adj" fmla="val 1476"/>
            </a:avLst>
          </a:prstGeom>
          <a:solidFill>
            <a:srgbClr val="3fdad2"/>
          </a:solidFill>
          <a:ln w="0">
            <a:noFill/>
          </a:ln>
        </p:spPr>
        <p:style>
          <a:lnRef idx="0"/>
          <a:fillRef idx="0"/>
          <a:effectRef idx="0"/>
          <a:fontRef idx="minor"/>
        </p:style>
        <p:txBody>
          <a:bodyPr lIns="72360" rIns="72360" tIns="36000" bIns="36000" anchor="t">
            <a:noAutofit/>
          </a:bodyPr>
          <a:p>
            <a:pPr>
              <a:lnSpc>
                <a:spcPct val="100000"/>
              </a:lnSpc>
              <a:tabLst>
                <a:tab algn="l" pos="0"/>
              </a:tabLst>
            </a:pPr>
            <a:endParaRPr b="0" lang="fr-FR" sz="1400" strike="noStrike" u="none">
              <a:solidFill>
                <a:srgbClr val="000000"/>
              </a:solidFill>
              <a:effectLst/>
              <a:uFillTx/>
              <a:latin typeface="Arial"/>
            </a:endParaRPr>
          </a:p>
        </p:txBody>
      </p:sp>
      <p:sp>
        <p:nvSpPr>
          <p:cNvPr id="44" name="Google Shape;71;p14"/>
          <p:cNvSpPr/>
          <p:nvPr/>
        </p:nvSpPr>
        <p:spPr>
          <a:xfrm>
            <a:off x="5864400" y="564120"/>
            <a:ext cx="339480" cy="420840"/>
          </a:xfrm>
          <a:prstGeom prst="roundRect">
            <a:avLst>
              <a:gd name="adj" fmla="val 17456765"/>
            </a:avLst>
          </a:prstGeom>
          <a:solidFill>
            <a:srgbClr val="282824"/>
          </a:solidFill>
          <a:ln w="0">
            <a:noFill/>
          </a:ln>
        </p:spPr>
        <p:style>
          <a:lnRef idx="0"/>
          <a:fillRef idx="0"/>
          <a:effectRef idx="0"/>
          <a:fontRef idx="minor"/>
        </p:style>
        <p:txBody>
          <a:bodyPr lIns="72360" rIns="72360" tIns="36000" bIns="36000" anchor="t">
            <a:noAutofit/>
          </a:bodyPr>
          <a:p>
            <a:pPr>
              <a:lnSpc>
                <a:spcPct val="100000"/>
              </a:lnSpc>
              <a:tabLst>
                <a:tab algn="l" pos="0"/>
              </a:tabLst>
            </a:pPr>
            <a:endParaRPr b="0" lang="fr-FR" sz="1400" strike="noStrike" u="none">
              <a:solidFill>
                <a:srgbClr val="ffffff"/>
              </a:solidFill>
              <a:effectLst/>
              <a:uFillTx/>
              <a:latin typeface="Arial"/>
            </a:endParaRPr>
          </a:p>
        </p:txBody>
      </p:sp>
      <p:pic>
        <p:nvPicPr>
          <p:cNvPr id="45" name="Google Shape;72;p14" descr="preencoded.png"/>
          <p:cNvPicPr/>
          <p:nvPr/>
        </p:nvPicPr>
        <p:blipFill>
          <a:blip r:embed="rId2"/>
          <a:stretch/>
        </p:blipFill>
        <p:spPr>
          <a:xfrm>
            <a:off x="5958000" y="680040"/>
            <a:ext cx="152640" cy="189000"/>
          </a:xfrm>
          <a:prstGeom prst="rect">
            <a:avLst/>
          </a:prstGeom>
          <a:noFill/>
          <a:ln w="0">
            <a:noFill/>
          </a:ln>
        </p:spPr>
      </p:pic>
      <p:sp>
        <p:nvSpPr>
          <p:cNvPr id="46" name="Google Shape;73;p14"/>
          <p:cNvSpPr/>
          <p:nvPr/>
        </p:nvSpPr>
        <p:spPr>
          <a:xfrm>
            <a:off x="5864400" y="1126080"/>
            <a:ext cx="1416240" cy="218880"/>
          </a:xfrm>
          <a:prstGeom prst="rect">
            <a:avLst/>
          </a:prstGeom>
          <a:noFill/>
          <a:ln w="0">
            <a:noFill/>
          </a:ln>
        </p:spPr>
        <p:style>
          <a:lnRef idx="0"/>
          <a:fillRef idx="0"/>
          <a:effectRef idx="0"/>
          <a:fontRef idx="minor"/>
        </p:style>
        <p:txBody>
          <a:bodyPr lIns="0" rIns="0" tIns="0" bIns="0" anchor="t">
            <a:noAutofit/>
          </a:bodyPr>
          <a:p>
            <a:pPr>
              <a:lnSpc>
                <a:spcPct val="123000"/>
              </a:lnSpc>
              <a:tabLst>
                <a:tab algn="l" pos="0"/>
              </a:tabLst>
            </a:pPr>
            <a:r>
              <a:rPr b="1" lang="fr" sz="1370" strike="noStrike" u="none">
                <a:solidFill>
                  <a:srgbClr val="4a4a45"/>
                </a:solidFill>
                <a:effectLst/>
                <a:uFillTx/>
                <a:latin typeface="Lato"/>
                <a:ea typeface="Lato"/>
              </a:rPr>
              <a:t>2800 photos</a:t>
            </a:r>
            <a:endParaRPr b="0" lang="fr-FR" sz="1370" strike="noStrike" u="none">
              <a:solidFill>
                <a:srgbClr val="000000"/>
              </a:solidFill>
              <a:effectLst/>
              <a:uFillTx/>
              <a:latin typeface="Arial"/>
            </a:endParaRPr>
          </a:p>
        </p:txBody>
      </p:sp>
      <p:sp>
        <p:nvSpPr>
          <p:cNvPr id="47" name="Google Shape;74;p14"/>
          <p:cNvSpPr/>
          <p:nvPr/>
        </p:nvSpPr>
        <p:spPr>
          <a:xfrm>
            <a:off x="5864400" y="1485720"/>
            <a:ext cx="3042720" cy="224280"/>
          </a:xfrm>
          <a:prstGeom prst="rect">
            <a:avLst/>
          </a:prstGeom>
          <a:noFill/>
          <a:ln w="0">
            <a:noFill/>
          </a:ln>
        </p:spPr>
        <p:style>
          <a:lnRef idx="0"/>
          <a:fillRef idx="0"/>
          <a:effectRef idx="0"/>
          <a:fontRef idx="minor"/>
        </p:style>
        <p:txBody>
          <a:bodyPr lIns="0" rIns="0" tIns="0" bIns="0" anchor="t">
            <a:noAutofit/>
          </a:bodyPr>
          <a:p>
            <a:pPr>
              <a:lnSpc>
                <a:spcPct val="159000"/>
              </a:lnSpc>
              <a:tabLst>
                <a:tab algn="l" pos="0"/>
              </a:tabLst>
            </a:pPr>
            <a:r>
              <a:rPr b="0" lang="fr" sz="1090" strike="noStrike" u="none">
                <a:solidFill>
                  <a:srgbClr val="4a4a45"/>
                </a:solidFill>
                <a:effectLst/>
                <a:uFillTx/>
                <a:latin typeface="Lato"/>
                <a:ea typeface="Lato"/>
              </a:rPr>
              <a:t>Corpus d'analyse complet</a:t>
            </a:r>
            <a:endParaRPr b="0" lang="fr-FR" sz="1090" strike="noStrike" u="none">
              <a:solidFill>
                <a:srgbClr val="000000"/>
              </a:solidFill>
              <a:effectLst/>
              <a:uFillTx/>
              <a:latin typeface="Arial"/>
            </a:endParaRPr>
          </a:p>
        </p:txBody>
      </p:sp>
      <p:sp>
        <p:nvSpPr>
          <p:cNvPr id="48" name="Google Shape;75;p14"/>
          <p:cNvSpPr/>
          <p:nvPr/>
        </p:nvSpPr>
        <p:spPr>
          <a:xfrm>
            <a:off x="5751360" y="1991160"/>
            <a:ext cx="3269520" cy="1425960"/>
          </a:xfrm>
          <a:prstGeom prst="roundRect">
            <a:avLst>
              <a:gd name="adj" fmla="val 1476"/>
            </a:avLst>
          </a:prstGeom>
          <a:solidFill>
            <a:srgbClr val="3fdad2"/>
          </a:solidFill>
          <a:ln w="0">
            <a:noFill/>
          </a:ln>
        </p:spPr>
        <p:style>
          <a:lnRef idx="0"/>
          <a:fillRef idx="0"/>
          <a:effectRef idx="0"/>
          <a:fontRef idx="minor"/>
        </p:style>
        <p:txBody>
          <a:bodyPr lIns="72360" rIns="72360" tIns="36000" bIns="36000" anchor="t">
            <a:noAutofit/>
          </a:bodyPr>
          <a:p>
            <a:pPr>
              <a:lnSpc>
                <a:spcPct val="100000"/>
              </a:lnSpc>
              <a:tabLst>
                <a:tab algn="l" pos="0"/>
              </a:tabLst>
            </a:pPr>
            <a:endParaRPr b="0" lang="fr-FR" sz="1400" strike="noStrike" u="none">
              <a:solidFill>
                <a:srgbClr val="000000"/>
              </a:solidFill>
              <a:effectLst/>
              <a:uFillTx/>
              <a:latin typeface="Arial"/>
            </a:endParaRPr>
          </a:p>
        </p:txBody>
      </p:sp>
      <p:sp>
        <p:nvSpPr>
          <p:cNvPr id="49" name="Google Shape;76;p14"/>
          <p:cNvSpPr/>
          <p:nvPr/>
        </p:nvSpPr>
        <p:spPr>
          <a:xfrm>
            <a:off x="5864400" y="2131560"/>
            <a:ext cx="339480" cy="420840"/>
          </a:xfrm>
          <a:prstGeom prst="roundRect">
            <a:avLst>
              <a:gd name="adj" fmla="val 17456765"/>
            </a:avLst>
          </a:prstGeom>
          <a:solidFill>
            <a:srgbClr val="282824"/>
          </a:solidFill>
          <a:ln w="0">
            <a:noFill/>
          </a:ln>
        </p:spPr>
        <p:style>
          <a:lnRef idx="0"/>
          <a:fillRef idx="0"/>
          <a:effectRef idx="0"/>
          <a:fontRef idx="minor"/>
        </p:style>
        <p:txBody>
          <a:bodyPr lIns="72360" rIns="72360" tIns="36000" bIns="36000" anchor="t">
            <a:noAutofit/>
          </a:bodyPr>
          <a:p>
            <a:pPr>
              <a:lnSpc>
                <a:spcPct val="100000"/>
              </a:lnSpc>
              <a:tabLst>
                <a:tab algn="l" pos="0"/>
              </a:tabLst>
            </a:pPr>
            <a:endParaRPr b="0" lang="fr-FR" sz="1400" strike="noStrike" u="none">
              <a:solidFill>
                <a:srgbClr val="ffffff"/>
              </a:solidFill>
              <a:effectLst/>
              <a:uFillTx/>
              <a:latin typeface="Arial"/>
            </a:endParaRPr>
          </a:p>
        </p:txBody>
      </p:sp>
      <p:pic>
        <p:nvPicPr>
          <p:cNvPr id="50" name="Google Shape;77;p14" descr="preencoded.png"/>
          <p:cNvPicPr/>
          <p:nvPr/>
        </p:nvPicPr>
        <p:blipFill>
          <a:blip r:embed="rId3"/>
          <a:stretch/>
        </p:blipFill>
        <p:spPr>
          <a:xfrm>
            <a:off x="5958000" y="2247120"/>
            <a:ext cx="152640" cy="189000"/>
          </a:xfrm>
          <a:prstGeom prst="rect">
            <a:avLst/>
          </a:prstGeom>
          <a:noFill/>
          <a:ln w="0">
            <a:noFill/>
          </a:ln>
        </p:spPr>
      </p:pic>
      <p:sp>
        <p:nvSpPr>
          <p:cNvPr id="51" name="Google Shape;78;p14"/>
          <p:cNvSpPr/>
          <p:nvPr/>
        </p:nvSpPr>
        <p:spPr>
          <a:xfrm>
            <a:off x="5864400" y="2693160"/>
            <a:ext cx="1416240" cy="218880"/>
          </a:xfrm>
          <a:prstGeom prst="rect">
            <a:avLst/>
          </a:prstGeom>
          <a:noFill/>
          <a:ln w="0">
            <a:noFill/>
          </a:ln>
        </p:spPr>
        <p:style>
          <a:lnRef idx="0"/>
          <a:fillRef idx="0"/>
          <a:effectRef idx="0"/>
          <a:fontRef idx="minor"/>
        </p:style>
        <p:txBody>
          <a:bodyPr lIns="0" rIns="0" tIns="0" bIns="0" anchor="t">
            <a:noAutofit/>
          </a:bodyPr>
          <a:p>
            <a:pPr>
              <a:lnSpc>
                <a:spcPct val="123000"/>
              </a:lnSpc>
              <a:tabLst>
                <a:tab algn="l" pos="0"/>
              </a:tabLst>
            </a:pPr>
            <a:r>
              <a:rPr b="1" lang="fr" sz="1370" strike="noStrike" u="none">
                <a:solidFill>
                  <a:srgbClr val="4a4a45"/>
                </a:solidFill>
                <a:effectLst/>
                <a:uFillTx/>
                <a:latin typeface="Lato"/>
                <a:ea typeface="Lato"/>
              </a:rPr>
              <a:t>Score de viralité</a:t>
            </a:r>
            <a:endParaRPr b="0" lang="fr-FR" sz="1370" strike="noStrike" u="none">
              <a:solidFill>
                <a:srgbClr val="000000"/>
              </a:solidFill>
              <a:effectLst/>
              <a:uFillTx/>
              <a:latin typeface="Arial"/>
            </a:endParaRPr>
          </a:p>
        </p:txBody>
      </p:sp>
      <p:sp>
        <p:nvSpPr>
          <p:cNvPr id="52" name="Google Shape;79;p14"/>
          <p:cNvSpPr/>
          <p:nvPr/>
        </p:nvSpPr>
        <p:spPr>
          <a:xfrm>
            <a:off x="5864400" y="3053160"/>
            <a:ext cx="3042720" cy="224280"/>
          </a:xfrm>
          <a:prstGeom prst="rect">
            <a:avLst/>
          </a:prstGeom>
          <a:noFill/>
          <a:ln w="0">
            <a:noFill/>
          </a:ln>
        </p:spPr>
        <p:style>
          <a:lnRef idx="0"/>
          <a:fillRef idx="0"/>
          <a:effectRef idx="0"/>
          <a:fontRef idx="minor"/>
        </p:style>
        <p:txBody>
          <a:bodyPr lIns="0" rIns="0" tIns="0" bIns="0" anchor="t">
            <a:noAutofit/>
          </a:bodyPr>
          <a:p>
            <a:pPr>
              <a:lnSpc>
                <a:spcPct val="159000"/>
              </a:lnSpc>
              <a:tabLst>
                <a:tab algn="l" pos="0"/>
              </a:tabLst>
            </a:pPr>
            <a:r>
              <a:rPr b="0" lang="fr" sz="1090" strike="noStrike" u="none">
                <a:solidFill>
                  <a:srgbClr val="4a4a45"/>
                </a:solidFill>
                <a:effectLst/>
                <a:uFillTx/>
                <a:latin typeface="Lato"/>
                <a:ea typeface="Lato"/>
              </a:rPr>
              <a:t>Métrique composite créée</a:t>
            </a:r>
            <a:endParaRPr b="0" lang="fr-FR" sz="1090" strike="noStrike" u="none">
              <a:solidFill>
                <a:srgbClr val="000000"/>
              </a:solidFill>
              <a:effectLst/>
              <a:uFillTx/>
              <a:latin typeface="Arial"/>
            </a:endParaRPr>
          </a:p>
        </p:txBody>
      </p:sp>
      <p:sp>
        <p:nvSpPr>
          <p:cNvPr id="53" name="Google Shape;80;p14"/>
          <p:cNvSpPr/>
          <p:nvPr/>
        </p:nvSpPr>
        <p:spPr>
          <a:xfrm>
            <a:off x="5751360" y="3558600"/>
            <a:ext cx="3269520" cy="1425960"/>
          </a:xfrm>
          <a:prstGeom prst="roundRect">
            <a:avLst>
              <a:gd name="adj" fmla="val 1476"/>
            </a:avLst>
          </a:prstGeom>
          <a:solidFill>
            <a:srgbClr val="3fdad2"/>
          </a:solidFill>
          <a:ln w="0">
            <a:noFill/>
          </a:ln>
        </p:spPr>
        <p:style>
          <a:lnRef idx="0"/>
          <a:fillRef idx="0"/>
          <a:effectRef idx="0"/>
          <a:fontRef idx="minor"/>
        </p:style>
        <p:txBody>
          <a:bodyPr lIns="72360" rIns="72360" tIns="36000" bIns="36000" anchor="t">
            <a:noAutofit/>
          </a:bodyPr>
          <a:p>
            <a:pPr>
              <a:lnSpc>
                <a:spcPct val="100000"/>
              </a:lnSpc>
              <a:tabLst>
                <a:tab algn="l" pos="0"/>
              </a:tabLst>
            </a:pPr>
            <a:endParaRPr b="0" lang="fr-FR" sz="1400" strike="noStrike" u="none">
              <a:solidFill>
                <a:srgbClr val="000000"/>
              </a:solidFill>
              <a:effectLst/>
              <a:uFillTx/>
              <a:latin typeface="Arial"/>
            </a:endParaRPr>
          </a:p>
        </p:txBody>
      </p:sp>
      <p:sp>
        <p:nvSpPr>
          <p:cNvPr id="54" name="Google Shape;81;p14"/>
          <p:cNvSpPr/>
          <p:nvPr/>
        </p:nvSpPr>
        <p:spPr>
          <a:xfrm>
            <a:off x="5864400" y="3698640"/>
            <a:ext cx="339480" cy="420840"/>
          </a:xfrm>
          <a:prstGeom prst="roundRect">
            <a:avLst>
              <a:gd name="adj" fmla="val 17456765"/>
            </a:avLst>
          </a:prstGeom>
          <a:solidFill>
            <a:srgbClr val="282824"/>
          </a:solidFill>
          <a:ln w="0">
            <a:noFill/>
          </a:ln>
        </p:spPr>
        <p:style>
          <a:lnRef idx="0"/>
          <a:fillRef idx="0"/>
          <a:effectRef idx="0"/>
          <a:fontRef idx="minor"/>
        </p:style>
        <p:txBody>
          <a:bodyPr lIns="72360" rIns="72360" tIns="36000" bIns="36000" anchor="t">
            <a:noAutofit/>
          </a:bodyPr>
          <a:p>
            <a:pPr>
              <a:lnSpc>
                <a:spcPct val="100000"/>
              </a:lnSpc>
              <a:tabLst>
                <a:tab algn="l" pos="0"/>
              </a:tabLst>
            </a:pPr>
            <a:endParaRPr b="0" lang="fr-FR" sz="1400" strike="noStrike" u="none">
              <a:solidFill>
                <a:srgbClr val="ffffff"/>
              </a:solidFill>
              <a:effectLst/>
              <a:uFillTx/>
              <a:latin typeface="Arial"/>
            </a:endParaRPr>
          </a:p>
        </p:txBody>
      </p:sp>
      <p:pic>
        <p:nvPicPr>
          <p:cNvPr id="55" name="Google Shape;82;p14" descr="preencoded.png"/>
          <p:cNvPicPr/>
          <p:nvPr/>
        </p:nvPicPr>
        <p:blipFill>
          <a:blip r:embed="rId4"/>
          <a:stretch/>
        </p:blipFill>
        <p:spPr>
          <a:xfrm>
            <a:off x="5958000" y="3814560"/>
            <a:ext cx="152640" cy="189000"/>
          </a:xfrm>
          <a:prstGeom prst="rect">
            <a:avLst/>
          </a:prstGeom>
          <a:noFill/>
          <a:ln w="0">
            <a:noFill/>
          </a:ln>
        </p:spPr>
      </p:pic>
      <p:sp>
        <p:nvSpPr>
          <p:cNvPr id="56" name="Google Shape;83;p14"/>
          <p:cNvSpPr/>
          <p:nvPr/>
        </p:nvSpPr>
        <p:spPr>
          <a:xfrm>
            <a:off x="5864400" y="4260240"/>
            <a:ext cx="1416240" cy="218880"/>
          </a:xfrm>
          <a:prstGeom prst="rect">
            <a:avLst/>
          </a:prstGeom>
          <a:noFill/>
          <a:ln w="0">
            <a:noFill/>
          </a:ln>
        </p:spPr>
        <p:style>
          <a:lnRef idx="0"/>
          <a:fillRef idx="0"/>
          <a:effectRef idx="0"/>
          <a:fontRef idx="minor"/>
        </p:style>
        <p:txBody>
          <a:bodyPr lIns="0" rIns="0" tIns="0" bIns="0" anchor="t">
            <a:noAutofit/>
          </a:bodyPr>
          <a:p>
            <a:pPr>
              <a:lnSpc>
                <a:spcPct val="123000"/>
              </a:lnSpc>
              <a:tabLst>
                <a:tab algn="l" pos="0"/>
              </a:tabLst>
            </a:pPr>
            <a:r>
              <a:rPr b="1" lang="fr" sz="1370" strike="noStrike" u="none">
                <a:solidFill>
                  <a:srgbClr val="4a4a45"/>
                </a:solidFill>
                <a:effectLst/>
                <a:uFillTx/>
                <a:latin typeface="Lato"/>
                <a:ea typeface="Lato"/>
              </a:rPr>
              <a:t>ML prédictif</a:t>
            </a:r>
            <a:endParaRPr b="0" lang="fr-FR" sz="1370" strike="noStrike" u="none">
              <a:solidFill>
                <a:srgbClr val="000000"/>
              </a:solidFill>
              <a:effectLst/>
              <a:uFillTx/>
              <a:latin typeface="Arial"/>
            </a:endParaRPr>
          </a:p>
        </p:txBody>
      </p:sp>
      <p:sp>
        <p:nvSpPr>
          <p:cNvPr id="57" name="Google Shape;84;p14"/>
          <p:cNvSpPr/>
          <p:nvPr/>
        </p:nvSpPr>
        <p:spPr>
          <a:xfrm>
            <a:off x="5864400" y="4620240"/>
            <a:ext cx="3042720" cy="224280"/>
          </a:xfrm>
          <a:prstGeom prst="rect">
            <a:avLst/>
          </a:prstGeom>
          <a:noFill/>
          <a:ln w="0">
            <a:noFill/>
          </a:ln>
        </p:spPr>
        <p:style>
          <a:lnRef idx="0"/>
          <a:fillRef idx="0"/>
          <a:effectRef idx="0"/>
          <a:fontRef idx="minor"/>
        </p:style>
        <p:txBody>
          <a:bodyPr lIns="0" rIns="0" tIns="0" bIns="0" anchor="t">
            <a:noAutofit/>
          </a:bodyPr>
          <a:p>
            <a:pPr>
              <a:lnSpc>
                <a:spcPct val="159000"/>
              </a:lnSpc>
              <a:tabLst>
                <a:tab algn="l" pos="0"/>
              </a:tabLst>
            </a:pPr>
            <a:r>
              <a:rPr b="0" lang="fr" sz="1090" strike="noStrike" u="none">
                <a:solidFill>
                  <a:srgbClr val="4a4a45"/>
                </a:solidFill>
                <a:effectLst/>
                <a:uFillTx/>
                <a:latin typeface="Lato"/>
                <a:ea typeface="Lato"/>
              </a:rPr>
              <a:t>Random Forest optimisé</a:t>
            </a:r>
            <a:endParaRPr b="0" lang="fr-FR" sz="109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Google Shape;89;p15"/>
          <p:cNvSpPr/>
          <p:nvPr/>
        </p:nvSpPr>
        <p:spPr>
          <a:xfrm>
            <a:off x="1436400" y="390960"/>
            <a:ext cx="4844880" cy="568800"/>
          </a:xfrm>
          <a:prstGeom prst="rect">
            <a:avLst/>
          </a:prstGeom>
          <a:noFill/>
          <a:ln w="0">
            <a:noFill/>
          </a:ln>
        </p:spPr>
        <p:style>
          <a:lnRef idx="0"/>
          <a:fillRef idx="0"/>
          <a:effectRef idx="0"/>
          <a:fontRef idx="minor"/>
        </p:style>
        <p:txBody>
          <a:bodyPr lIns="0" rIns="0" tIns="0" bIns="0" anchor="t">
            <a:noAutofit/>
          </a:bodyPr>
          <a:p>
            <a:pPr>
              <a:lnSpc>
                <a:spcPct val="124000"/>
              </a:lnSpc>
              <a:tabLst>
                <a:tab algn="l" pos="0"/>
              </a:tabLst>
            </a:pPr>
            <a:r>
              <a:rPr b="1" lang="fr" sz="3400" strike="noStrike" u="none">
                <a:solidFill>
                  <a:srgbClr val="282824"/>
                </a:solidFill>
                <a:effectLst/>
                <a:uFillTx/>
                <a:latin typeface="Lato"/>
                <a:ea typeface="Lato"/>
              </a:rPr>
              <a:t>Descriptions des étapes </a:t>
            </a:r>
            <a:endParaRPr b="0" lang="fr-FR" sz="3400" strike="noStrike" u="none">
              <a:solidFill>
                <a:srgbClr val="000000"/>
              </a:solidFill>
              <a:effectLst/>
              <a:uFillTx/>
              <a:latin typeface="Arial"/>
            </a:endParaRPr>
          </a:p>
        </p:txBody>
      </p:sp>
      <p:pic>
        <p:nvPicPr>
          <p:cNvPr id="59" name="Google Shape;90;p15" descr=""/>
          <p:cNvPicPr/>
          <p:nvPr/>
        </p:nvPicPr>
        <p:blipFill>
          <a:blip r:embed="rId1"/>
          <a:stretch/>
        </p:blipFill>
        <p:spPr>
          <a:xfrm>
            <a:off x="463320" y="482760"/>
            <a:ext cx="576720" cy="385560"/>
          </a:xfrm>
          <a:prstGeom prst="rect">
            <a:avLst/>
          </a:prstGeom>
          <a:noFill/>
          <a:ln w="0">
            <a:noFill/>
          </a:ln>
        </p:spPr>
      </p:pic>
      <p:sp>
        <p:nvSpPr>
          <p:cNvPr id="60" name="Google Shape;91;p15"/>
          <p:cNvSpPr/>
          <p:nvPr/>
        </p:nvSpPr>
        <p:spPr>
          <a:xfrm>
            <a:off x="1123560" y="1786320"/>
            <a:ext cx="7932600" cy="512640"/>
          </a:xfrm>
          <a:prstGeom prst="rect">
            <a:avLst/>
          </a:prstGeom>
          <a:solidFill>
            <a:srgbClr val="3fdad2"/>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0" lang="fr" sz="1000" strike="noStrike" u="none">
                <a:solidFill>
                  <a:schemeClr val="dk1"/>
                </a:solidFill>
                <a:effectLst/>
                <a:uFillTx/>
                <a:latin typeface="Arial"/>
                <a:ea typeface="Arial"/>
              </a:rPr>
              <a:t>Paramétrage du compte de dév Meta, récupération des données depuis les endpoints /media et /insights</a:t>
            </a:r>
            <a:endParaRPr b="0" lang="fr-FR" sz="1000" strike="noStrike" u="none">
              <a:solidFill>
                <a:srgbClr val="000000"/>
              </a:solidFill>
              <a:effectLst/>
              <a:uFillTx/>
              <a:latin typeface="Arial"/>
            </a:endParaRPr>
          </a:p>
        </p:txBody>
      </p:sp>
      <p:sp>
        <p:nvSpPr>
          <p:cNvPr id="61" name="Google Shape;92;p15"/>
          <p:cNvSpPr/>
          <p:nvPr/>
        </p:nvSpPr>
        <p:spPr>
          <a:xfrm>
            <a:off x="1123560" y="2298960"/>
            <a:ext cx="7932600" cy="512640"/>
          </a:xfrm>
          <a:prstGeom prst="rect">
            <a:avLst/>
          </a:prstGeom>
          <a:solidFill>
            <a:srgbClr val="3fdad2"/>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0" lang="fr" sz="1000" strike="noStrike" u="none">
                <a:solidFill>
                  <a:schemeClr val="dk1"/>
                </a:solidFill>
                <a:effectLst/>
                <a:uFillTx/>
                <a:latin typeface="Arial"/>
                <a:ea typeface="Arial"/>
              </a:rPr>
              <a:t>Utilisation de Python Imaging Library et de YOLO pour repérer les photos noir et blanc / couleurs </a:t>
            </a:r>
            <a:endParaRPr b="0" lang="fr-FR" sz="1000" strike="noStrike" u="none">
              <a:solidFill>
                <a:srgbClr val="000000"/>
              </a:solidFill>
              <a:effectLst/>
              <a:uFillTx/>
              <a:latin typeface="Arial"/>
            </a:endParaRPr>
          </a:p>
          <a:p>
            <a:pPr>
              <a:lnSpc>
                <a:spcPct val="100000"/>
              </a:lnSpc>
              <a:tabLst>
                <a:tab algn="l" pos="0"/>
              </a:tabLst>
            </a:pPr>
            <a:r>
              <a:rPr b="0" lang="fr" sz="1000" strike="noStrike" u="none">
                <a:solidFill>
                  <a:schemeClr val="dk1"/>
                </a:solidFill>
                <a:effectLst/>
                <a:uFillTx/>
                <a:latin typeface="Arial"/>
                <a:ea typeface="Arial"/>
              </a:rPr>
              <a:t>et si présence de personnes sur les photos</a:t>
            </a:r>
            <a:endParaRPr b="0" lang="fr-FR" sz="1000" strike="noStrike" u="none">
              <a:solidFill>
                <a:srgbClr val="000000"/>
              </a:solidFill>
              <a:effectLst/>
              <a:uFillTx/>
              <a:latin typeface="Arial"/>
            </a:endParaRPr>
          </a:p>
        </p:txBody>
      </p:sp>
      <p:sp>
        <p:nvSpPr>
          <p:cNvPr id="62" name="Google Shape;93;p15"/>
          <p:cNvSpPr/>
          <p:nvPr/>
        </p:nvSpPr>
        <p:spPr>
          <a:xfrm>
            <a:off x="1123560" y="2811240"/>
            <a:ext cx="7932600" cy="512640"/>
          </a:xfrm>
          <a:prstGeom prst="rect">
            <a:avLst/>
          </a:prstGeom>
          <a:solidFill>
            <a:srgbClr val="3fdad2"/>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0" lang="fr" sz="1000" strike="noStrike" u="none">
                <a:solidFill>
                  <a:srgbClr val="000000"/>
                </a:solidFill>
                <a:effectLst/>
                <a:uFillTx/>
                <a:latin typeface="Arial"/>
                <a:ea typeface="Arial"/>
              </a:rPr>
              <a:t>Construction de bases bronze (RAW), intermédiaires (STAGING) ,  décisionnelles (ANALYTICS) et MACHINELEARNING</a:t>
            </a:r>
            <a:endParaRPr b="0" lang="fr-FR" sz="100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p:txBody>
      </p:sp>
      <p:sp>
        <p:nvSpPr>
          <p:cNvPr id="63" name="Google Shape;94;p15"/>
          <p:cNvSpPr/>
          <p:nvPr/>
        </p:nvSpPr>
        <p:spPr>
          <a:xfrm>
            <a:off x="1123560" y="3323880"/>
            <a:ext cx="7932600" cy="512640"/>
          </a:xfrm>
          <a:prstGeom prst="rect">
            <a:avLst/>
          </a:prstGeom>
          <a:solidFill>
            <a:srgbClr val="3fdad2"/>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0" lang="fr" sz="1000" strike="noStrike" u="none">
                <a:solidFill>
                  <a:srgbClr val="000000"/>
                </a:solidFill>
                <a:effectLst/>
                <a:uFillTx/>
                <a:latin typeface="Arial"/>
                <a:ea typeface="Arial"/>
              </a:rPr>
              <a:t>Construction d’un dashboard sur lookerstudio pour donner des insights pertinents sur la viralité des photos</a:t>
            </a:r>
            <a:endParaRPr b="0" lang="fr-FR" sz="1000" strike="noStrike" u="none">
              <a:solidFill>
                <a:srgbClr val="000000"/>
              </a:solidFill>
              <a:effectLst/>
              <a:uFillTx/>
              <a:latin typeface="Arial"/>
            </a:endParaRPr>
          </a:p>
        </p:txBody>
      </p:sp>
      <p:sp>
        <p:nvSpPr>
          <p:cNvPr id="64" name="Google Shape;95;p15"/>
          <p:cNvSpPr/>
          <p:nvPr/>
        </p:nvSpPr>
        <p:spPr>
          <a:xfrm>
            <a:off x="1123560" y="959760"/>
            <a:ext cx="7945200" cy="259920"/>
          </a:xfrm>
          <a:prstGeom prst="rect">
            <a:avLst/>
          </a:prstGeom>
          <a:solidFill>
            <a:srgbClr val="2f2f2f"/>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ffffff"/>
              </a:solidFill>
              <a:effectLst/>
              <a:uFillTx/>
              <a:latin typeface="Arial"/>
            </a:endParaRPr>
          </a:p>
        </p:txBody>
      </p:sp>
      <p:sp>
        <p:nvSpPr>
          <p:cNvPr id="65" name="Google Shape;96;p15"/>
          <p:cNvSpPr/>
          <p:nvPr/>
        </p:nvSpPr>
        <p:spPr>
          <a:xfrm>
            <a:off x="0" y="1786320"/>
            <a:ext cx="1123920" cy="512640"/>
          </a:xfrm>
          <a:prstGeom prst="rect">
            <a:avLst/>
          </a:prstGeom>
          <a:solidFill>
            <a:srgbClr val="2f2f2f"/>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0" lang="fr" sz="1000" strike="noStrike" u="none">
                <a:solidFill>
                  <a:srgbClr val="ffffff"/>
                </a:solidFill>
                <a:effectLst/>
                <a:uFillTx/>
                <a:latin typeface="Roboto"/>
                <a:ea typeface="Roboto"/>
              </a:rPr>
              <a:t>Extractions Graph API (Meta) &amp; Python</a:t>
            </a:r>
            <a:endParaRPr b="0" lang="fr-FR" sz="1000" strike="noStrike" u="none">
              <a:solidFill>
                <a:srgbClr val="ffffff"/>
              </a:solidFill>
              <a:effectLst/>
              <a:uFillTx/>
              <a:latin typeface="Arial"/>
            </a:endParaRPr>
          </a:p>
        </p:txBody>
      </p:sp>
      <p:sp>
        <p:nvSpPr>
          <p:cNvPr id="66" name="Google Shape;97;p15"/>
          <p:cNvSpPr/>
          <p:nvPr/>
        </p:nvSpPr>
        <p:spPr>
          <a:xfrm>
            <a:off x="0" y="2298960"/>
            <a:ext cx="1123920" cy="512640"/>
          </a:xfrm>
          <a:prstGeom prst="rect">
            <a:avLst/>
          </a:prstGeom>
          <a:solidFill>
            <a:srgbClr val="3d3d3d"/>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0" lang="fr" sz="1000" strike="noStrike" u="none">
                <a:solidFill>
                  <a:srgbClr val="ffffff"/>
                </a:solidFill>
                <a:effectLst/>
                <a:uFillTx/>
                <a:latin typeface="Roboto"/>
                <a:ea typeface="Roboto"/>
              </a:rPr>
              <a:t>Enrichissement via le modèle Yolo</a:t>
            </a:r>
            <a:endParaRPr b="0" lang="fr-FR" sz="1000" strike="noStrike" u="none">
              <a:solidFill>
                <a:srgbClr val="ffffff"/>
              </a:solidFill>
              <a:effectLst/>
              <a:uFillTx/>
              <a:latin typeface="Arial"/>
            </a:endParaRPr>
          </a:p>
        </p:txBody>
      </p:sp>
      <p:sp>
        <p:nvSpPr>
          <p:cNvPr id="67" name="Google Shape;98;p15"/>
          <p:cNvSpPr/>
          <p:nvPr/>
        </p:nvSpPr>
        <p:spPr>
          <a:xfrm>
            <a:off x="0" y="2811240"/>
            <a:ext cx="1123920" cy="512640"/>
          </a:xfrm>
          <a:prstGeom prst="rect">
            <a:avLst/>
          </a:prstGeom>
          <a:solidFill>
            <a:srgbClr val="414141"/>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0" lang="fr" sz="1000" strike="noStrike" u="none">
                <a:solidFill>
                  <a:srgbClr val="ffffff"/>
                </a:solidFill>
                <a:effectLst/>
                <a:uFillTx/>
                <a:latin typeface="Roboto"/>
                <a:ea typeface="Roboto"/>
              </a:rPr>
              <a:t>Architecture médaillon sur postgreSQL</a:t>
            </a:r>
            <a:endParaRPr b="0" lang="fr-FR" sz="1000" strike="noStrike" u="none">
              <a:solidFill>
                <a:srgbClr val="ffffff"/>
              </a:solidFill>
              <a:effectLst/>
              <a:uFillTx/>
              <a:latin typeface="Arial"/>
            </a:endParaRPr>
          </a:p>
        </p:txBody>
      </p:sp>
      <p:sp>
        <p:nvSpPr>
          <p:cNvPr id="68" name="Google Shape;99;p15"/>
          <p:cNvSpPr/>
          <p:nvPr/>
        </p:nvSpPr>
        <p:spPr>
          <a:xfrm>
            <a:off x="0" y="3323880"/>
            <a:ext cx="1123920" cy="512640"/>
          </a:xfrm>
          <a:prstGeom prst="rect">
            <a:avLst/>
          </a:prstGeom>
          <a:solidFill>
            <a:srgbClr val="414141"/>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0" lang="fr" sz="1000" strike="noStrike" u="none">
                <a:solidFill>
                  <a:srgbClr val="ffffff"/>
                </a:solidFill>
                <a:effectLst/>
                <a:uFillTx/>
                <a:latin typeface="Roboto"/>
                <a:ea typeface="Roboto"/>
              </a:rPr>
              <a:t>Dashboards analytics (Looker)</a:t>
            </a:r>
            <a:endParaRPr b="0" lang="fr-FR" sz="1000" strike="noStrike" u="none">
              <a:solidFill>
                <a:srgbClr val="ffffff"/>
              </a:solidFill>
              <a:effectLst/>
              <a:uFillTx/>
              <a:latin typeface="Arial"/>
            </a:endParaRPr>
          </a:p>
        </p:txBody>
      </p:sp>
      <p:sp>
        <p:nvSpPr>
          <p:cNvPr id="69" name="Google Shape;100;p15"/>
          <p:cNvSpPr/>
          <p:nvPr/>
        </p:nvSpPr>
        <p:spPr>
          <a:xfrm>
            <a:off x="0" y="1217520"/>
            <a:ext cx="1123920" cy="568800"/>
          </a:xfrm>
          <a:prstGeom prst="rect">
            <a:avLst/>
          </a:prstGeom>
          <a:solidFill>
            <a:srgbClr val="2f2f2f"/>
          </a:solidFill>
          <a:ln w="9525">
            <a:solidFill>
              <a:srgbClr val="ffffff"/>
            </a:solidFill>
            <a:round/>
          </a:ln>
        </p:spPr>
        <p:style>
          <a:lnRef idx="0"/>
          <a:fillRef idx="0"/>
          <a:effectRef idx="0"/>
          <a:fontRef idx="minor"/>
        </p:style>
        <p:txBody>
          <a:bodyPr lIns="101160" rIns="101160" tIns="101160" bIns="101160" anchor="b">
            <a:noAutofit/>
          </a:bodyPr>
          <a:p>
            <a:pPr>
              <a:lnSpc>
                <a:spcPct val="100000"/>
              </a:lnSpc>
              <a:tabLst>
                <a:tab algn="l" pos="0"/>
              </a:tabLst>
            </a:pPr>
            <a:r>
              <a:rPr b="0" lang="fr" sz="1000" strike="noStrike" u="none">
                <a:solidFill>
                  <a:srgbClr val="ffffff"/>
                </a:solidFill>
                <a:effectLst/>
                <a:uFillTx/>
                <a:latin typeface="Roboto"/>
                <a:ea typeface="Roboto"/>
              </a:rPr>
              <a:t>Cadrages &amp; choix indicateurs</a:t>
            </a:r>
            <a:endParaRPr b="0" lang="fr-FR" sz="1000" strike="noStrike" u="none">
              <a:solidFill>
                <a:srgbClr val="ffffff"/>
              </a:solidFill>
              <a:effectLst/>
              <a:uFillTx/>
              <a:latin typeface="Arial"/>
            </a:endParaRPr>
          </a:p>
        </p:txBody>
      </p:sp>
      <p:sp>
        <p:nvSpPr>
          <p:cNvPr id="70" name="Google Shape;101;p15"/>
          <p:cNvSpPr/>
          <p:nvPr/>
        </p:nvSpPr>
        <p:spPr>
          <a:xfrm>
            <a:off x="1773000" y="1504800"/>
            <a:ext cx="49320" cy="50040"/>
          </a:xfrm>
          <a:prstGeom prst="triangle">
            <a:avLst>
              <a:gd name="adj" fmla="val 50000"/>
            </a:avLst>
          </a:prstGeom>
          <a:solidFill>
            <a:srgbClr val="ffffff"/>
          </a:solidFill>
          <a:ln w="0">
            <a:noFill/>
          </a:ln>
        </p:spPr>
        <p:style>
          <a:lnRef idx="0"/>
          <a:fillRef idx="0"/>
          <a:effectRef idx="0"/>
          <a:fontRef idx="minor"/>
        </p:style>
        <p:txBody>
          <a:bodyPr lIns="101160" rIns="101160" tIns="12600" bIns="1260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71" name="Google Shape;102;p15"/>
          <p:cNvSpPr/>
          <p:nvPr/>
        </p:nvSpPr>
        <p:spPr>
          <a:xfrm>
            <a:off x="2742840" y="1504800"/>
            <a:ext cx="49320" cy="50040"/>
          </a:xfrm>
          <a:prstGeom prst="triangle">
            <a:avLst>
              <a:gd name="adj" fmla="val 50000"/>
            </a:avLst>
          </a:prstGeom>
          <a:solidFill>
            <a:srgbClr val="ffffff"/>
          </a:solidFill>
          <a:ln w="0">
            <a:noFill/>
          </a:ln>
        </p:spPr>
        <p:style>
          <a:lnRef idx="0"/>
          <a:fillRef idx="0"/>
          <a:effectRef idx="0"/>
          <a:fontRef idx="minor"/>
        </p:style>
        <p:txBody>
          <a:bodyPr lIns="101160" rIns="101160" tIns="12600" bIns="1260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72" name="Google Shape;103;p15"/>
          <p:cNvSpPr/>
          <p:nvPr/>
        </p:nvSpPr>
        <p:spPr>
          <a:xfrm>
            <a:off x="8484840" y="3872520"/>
            <a:ext cx="583560" cy="106920"/>
          </a:xfrm>
          <a:prstGeom prst="rect">
            <a:avLst/>
          </a:prstGeom>
          <a:noFill/>
          <a:ln w="0">
            <a:noFill/>
          </a:ln>
        </p:spPr>
        <p:style>
          <a:lnRef idx="0"/>
          <a:fillRef idx="0"/>
          <a:effectRef idx="0"/>
          <a:fontRef idx="minor"/>
        </p:style>
        <p:txBody>
          <a:bodyPr lIns="101160" rIns="101160" tIns="53640" bIns="53640" anchor="ctr">
            <a:noAutofit/>
          </a:bodyPr>
          <a:p>
            <a:pPr>
              <a:lnSpc>
                <a:spcPct val="100000"/>
              </a:lnSpc>
              <a:tabLst>
                <a:tab algn="l" pos="0"/>
              </a:tabLst>
            </a:pPr>
            <a:r>
              <a:rPr b="0" lang="fr" sz="670" strike="noStrike" u="none">
                <a:solidFill>
                  <a:srgbClr val="505050"/>
                </a:solidFill>
                <a:effectLst/>
                <a:uFillTx/>
                <a:latin typeface="Roboto"/>
                <a:ea typeface="Roboto"/>
              </a:rPr>
              <a:t>LOREM</a:t>
            </a:r>
            <a:endParaRPr b="0" lang="fr-FR" sz="670" strike="noStrike" u="none">
              <a:solidFill>
                <a:srgbClr val="000000"/>
              </a:solidFill>
              <a:effectLst/>
              <a:uFillTx/>
              <a:latin typeface="Arial"/>
            </a:endParaRPr>
          </a:p>
        </p:txBody>
      </p:sp>
      <p:sp>
        <p:nvSpPr>
          <p:cNvPr id="73" name="Google Shape;104;p15"/>
          <p:cNvSpPr/>
          <p:nvPr/>
        </p:nvSpPr>
        <p:spPr>
          <a:xfrm>
            <a:off x="8482320" y="3890160"/>
            <a:ext cx="73080" cy="63720"/>
          </a:xfrm>
          <a:prstGeom prst="triangle">
            <a:avLst>
              <a:gd name="adj" fmla="val 50000"/>
            </a:avLst>
          </a:prstGeom>
          <a:solidFill>
            <a:srgbClr val="505050"/>
          </a:solidFill>
          <a:ln w="0">
            <a:noFill/>
          </a:ln>
        </p:spPr>
        <p:style>
          <a:lnRef idx="0"/>
          <a:fillRef idx="0"/>
          <a:effectRef idx="0"/>
          <a:fontRef idx="minor"/>
        </p:style>
        <p:txBody>
          <a:bodyPr lIns="101160" rIns="101160" tIns="15840" bIns="15840" anchor="ctr">
            <a:noAutofit/>
          </a:bodyPr>
          <a:p>
            <a:pPr>
              <a:lnSpc>
                <a:spcPct val="100000"/>
              </a:lnSpc>
              <a:tabLst>
                <a:tab algn="l" pos="0"/>
              </a:tabLst>
            </a:pPr>
            <a:endParaRPr b="0" lang="fr-FR" sz="1400" strike="noStrike" u="none">
              <a:solidFill>
                <a:srgbClr val="ffffff"/>
              </a:solidFill>
              <a:effectLst/>
              <a:uFillTx/>
              <a:latin typeface="Arial"/>
            </a:endParaRPr>
          </a:p>
        </p:txBody>
      </p:sp>
      <p:sp>
        <p:nvSpPr>
          <p:cNvPr id="74" name="Google Shape;105;p15"/>
          <p:cNvSpPr/>
          <p:nvPr/>
        </p:nvSpPr>
        <p:spPr>
          <a:xfrm>
            <a:off x="1123560" y="3837240"/>
            <a:ext cx="7932600" cy="512640"/>
          </a:xfrm>
          <a:prstGeom prst="rect">
            <a:avLst/>
          </a:prstGeom>
          <a:solidFill>
            <a:srgbClr val="3fdad2"/>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0" lang="fr" sz="1000" strike="noStrike" u="none">
                <a:solidFill>
                  <a:srgbClr val="000000"/>
                </a:solidFill>
                <a:effectLst/>
                <a:uFillTx/>
                <a:latin typeface="Arial"/>
                <a:ea typeface="Arial"/>
              </a:rPr>
              <a:t>Transformation, featuring engineering et entrainements des données sur Dataiku, </a:t>
            </a:r>
            <a:endParaRPr b="0" lang="fr-FR" sz="1000" strike="noStrike" u="none">
              <a:solidFill>
                <a:srgbClr val="000000"/>
              </a:solidFill>
              <a:effectLst/>
              <a:uFillTx/>
              <a:latin typeface="Arial"/>
            </a:endParaRPr>
          </a:p>
          <a:p>
            <a:pPr>
              <a:lnSpc>
                <a:spcPct val="100000"/>
              </a:lnSpc>
              <a:tabLst>
                <a:tab algn="l" pos="0"/>
              </a:tabLst>
            </a:pPr>
            <a:r>
              <a:rPr b="0" lang="fr" sz="1000" strike="noStrike" u="none">
                <a:solidFill>
                  <a:srgbClr val="000000"/>
                </a:solidFill>
                <a:effectLst/>
                <a:uFillTx/>
                <a:latin typeface="Arial"/>
                <a:ea typeface="Arial"/>
              </a:rPr>
              <a:t>pour trouver le modèle de prédiction le plus performant</a:t>
            </a:r>
            <a:endParaRPr b="0" lang="fr-FR" sz="1000" strike="noStrike" u="none">
              <a:solidFill>
                <a:srgbClr val="000000"/>
              </a:solidFill>
              <a:effectLst/>
              <a:uFillTx/>
              <a:latin typeface="Arial"/>
            </a:endParaRPr>
          </a:p>
        </p:txBody>
      </p:sp>
      <p:sp>
        <p:nvSpPr>
          <p:cNvPr id="75" name="Google Shape;106;p15"/>
          <p:cNvSpPr/>
          <p:nvPr/>
        </p:nvSpPr>
        <p:spPr>
          <a:xfrm>
            <a:off x="0" y="3837240"/>
            <a:ext cx="1123920" cy="512640"/>
          </a:xfrm>
          <a:prstGeom prst="rect">
            <a:avLst/>
          </a:prstGeom>
          <a:solidFill>
            <a:srgbClr val="414141"/>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0" lang="fr" sz="1000" strike="noStrike" u="none">
                <a:solidFill>
                  <a:srgbClr val="ffffff"/>
                </a:solidFill>
                <a:effectLst/>
                <a:uFillTx/>
                <a:latin typeface="Roboto"/>
                <a:ea typeface="Roboto"/>
              </a:rPr>
              <a:t>ML et précitabilité (Dataiku)</a:t>
            </a:r>
            <a:endParaRPr b="0" lang="fr-FR" sz="1000" strike="noStrike" u="none">
              <a:solidFill>
                <a:srgbClr val="ffffff"/>
              </a:solidFill>
              <a:effectLst/>
              <a:uFillTx/>
              <a:latin typeface="Arial"/>
            </a:endParaRPr>
          </a:p>
        </p:txBody>
      </p:sp>
      <p:sp>
        <p:nvSpPr>
          <p:cNvPr id="76" name="Google Shape;107;p15"/>
          <p:cNvSpPr/>
          <p:nvPr/>
        </p:nvSpPr>
        <p:spPr>
          <a:xfrm>
            <a:off x="1123560" y="1191600"/>
            <a:ext cx="7932600" cy="636120"/>
          </a:xfrm>
          <a:prstGeom prst="rect">
            <a:avLst/>
          </a:prstGeom>
          <a:solidFill>
            <a:srgbClr val="3fdad2"/>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0" lang="fr" sz="1000" strike="noStrike" u="none">
                <a:solidFill>
                  <a:srgbClr val="000000"/>
                </a:solidFill>
                <a:effectLst/>
                <a:uFillTx/>
                <a:latin typeface="Arial"/>
                <a:ea typeface="Arial"/>
              </a:rPr>
              <a:t>Liste des métriques pour juger la viralité : likes, reach, heure de publication, caractéristiques visuelles</a:t>
            </a:r>
            <a:endParaRPr b="0" lang="fr-FR" sz="1000" strike="noStrike" u="none">
              <a:solidFill>
                <a:srgbClr val="000000"/>
              </a:solidFill>
              <a:effectLst/>
              <a:uFillTx/>
              <a:latin typeface="Arial"/>
            </a:endParaRPr>
          </a:p>
        </p:txBody>
      </p:sp>
      <p:sp>
        <p:nvSpPr>
          <p:cNvPr id="77" name="Google Shape;108;p15"/>
          <p:cNvSpPr/>
          <p:nvPr/>
        </p:nvSpPr>
        <p:spPr>
          <a:xfrm>
            <a:off x="0" y="961920"/>
            <a:ext cx="1123920" cy="229320"/>
          </a:xfrm>
          <a:prstGeom prst="rect">
            <a:avLst/>
          </a:prstGeom>
          <a:solidFill>
            <a:srgbClr val="2e2e2e"/>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ffffff"/>
              </a:solidFill>
              <a:effectLst/>
              <a:uFillTx/>
              <a:latin typeface="Arial"/>
            </a:endParaRPr>
          </a:p>
        </p:txBody>
      </p:sp>
      <p:sp>
        <p:nvSpPr>
          <p:cNvPr id="78" name="Google Shape;109;p15"/>
          <p:cNvSpPr/>
          <p:nvPr/>
        </p:nvSpPr>
        <p:spPr>
          <a:xfrm>
            <a:off x="1123560" y="4350240"/>
            <a:ext cx="7932600" cy="512640"/>
          </a:xfrm>
          <a:prstGeom prst="rect">
            <a:avLst/>
          </a:prstGeom>
          <a:solidFill>
            <a:srgbClr val="3fdad2"/>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0" i="1" lang="fr" sz="1000" strike="noStrike" u="none">
                <a:solidFill>
                  <a:srgbClr val="000000"/>
                </a:solidFill>
                <a:effectLst/>
                <a:uFillTx/>
                <a:latin typeface="Arial"/>
                <a:ea typeface="Arial"/>
              </a:rPr>
              <a:t>Conception d'AITAKESMYPHOTO V2 pour scorer une photo uploadée en temps réel </a:t>
            </a:r>
            <a:endParaRPr b="0" lang="fr-FR" sz="1000" strike="noStrike" u="none">
              <a:solidFill>
                <a:srgbClr val="000000"/>
              </a:solidFill>
              <a:effectLst/>
              <a:uFillTx/>
              <a:latin typeface="Arial"/>
            </a:endParaRPr>
          </a:p>
          <a:p>
            <a:pPr>
              <a:lnSpc>
                <a:spcPct val="100000"/>
              </a:lnSpc>
              <a:tabLst>
                <a:tab algn="l" pos="0"/>
              </a:tabLst>
            </a:pPr>
            <a:r>
              <a:rPr b="0" i="1" lang="fr" sz="1000" strike="noStrike" u="none">
                <a:solidFill>
                  <a:srgbClr val="000000"/>
                </a:solidFill>
                <a:effectLst/>
                <a:uFillTx/>
                <a:latin typeface="Arial"/>
                <a:ea typeface="Arial"/>
              </a:rPr>
              <a:t>(non inclus dans cette version)</a:t>
            </a:r>
            <a:endParaRPr b="0" lang="fr-FR" sz="1000" strike="noStrike" u="none">
              <a:solidFill>
                <a:srgbClr val="000000"/>
              </a:solidFill>
              <a:effectLst/>
              <a:uFillTx/>
              <a:latin typeface="Arial"/>
            </a:endParaRPr>
          </a:p>
        </p:txBody>
      </p:sp>
      <p:sp>
        <p:nvSpPr>
          <p:cNvPr id="79" name="Google Shape;110;p15"/>
          <p:cNvSpPr/>
          <p:nvPr/>
        </p:nvSpPr>
        <p:spPr>
          <a:xfrm>
            <a:off x="0" y="4350240"/>
            <a:ext cx="1123920" cy="512640"/>
          </a:xfrm>
          <a:prstGeom prst="rect">
            <a:avLst/>
          </a:prstGeom>
          <a:solidFill>
            <a:srgbClr val="414141"/>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0" i="1" lang="fr" sz="1000" strike="noStrike" u="none">
                <a:solidFill>
                  <a:srgbClr val="ffffff"/>
                </a:solidFill>
                <a:effectLst/>
                <a:uFillTx/>
                <a:latin typeface="Roboto"/>
                <a:ea typeface="Roboto"/>
              </a:rPr>
              <a:t>Création d ‘une appli web </a:t>
            </a:r>
            <a:endParaRPr b="0" lang="fr-FR" sz="1000" strike="noStrike" u="none">
              <a:solidFill>
                <a:srgbClr val="ffffff"/>
              </a:solidFill>
              <a:effectLst/>
              <a:uFillTx/>
              <a:latin typeface="Arial"/>
            </a:endParaRPr>
          </a:p>
        </p:txBody>
      </p:sp>
      <p:pic>
        <p:nvPicPr>
          <p:cNvPr id="80" name="Google Shape;111;p15" descr=""/>
          <p:cNvPicPr/>
          <p:nvPr/>
        </p:nvPicPr>
        <p:blipFill>
          <a:blip r:embed="rId2"/>
          <a:stretch/>
        </p:blipFill>
        <p:spPr>
          <a:xfrm>
            <a:off x="7590600" y="1909080"/>
            <a:ext cx="300240" cy="308160"/>
          </a:xfrm>
          <a:prstGeom prst="rect">
            <a:avLst/>
          </a:prstGeom>
          <a:noFill/>
          <a:ln w="0">
            <a:noFill/>
          </a:ln>
        </p:spPr>
      </p:pic>
      <p:pic>
        <p:nvPicPr>
          <p:cNvPr id="81" name="Google Shape;112;p15" descr=""/>
          <p:cNvPicPr/>
          <p:nvPr/>
        </p:nvPicPr>
        <p:blipFill>
          <a:blip r:embed="rId3"/>
          <a:stretch/>
        </p:blipFill>
        <p:spPr>
          <a:xfrm>
            <a:off x="8021880" y="1932480"/>
            <a:ext cx="300240" cy="261360"/>
          </a:xfrm>
          <a:prstGeom prst="rect">
            <a:avLst/>
          </a:prstGeom>
          <a:solidFill>
            <a:srgbClr val="3fdad2"/>
          </a:solidFill>
          <a:ln w="0">
            <a:noFill/>
          </a:ln>
        </p:spPr>
      </p:pic>
      <p:pic>
        <p:nvPicPr>
          <p:cNvPr id="82" name="Google Shape;113;p15" descr=""/>
          <p:cNvPicPr/>
          <p:nvPr/>
        </p:nvPicPr>
        <p:blipFill>
          <a:blip r:embed="rId4"/>
          <a:stretch/>
        </p:blipFill>
        <p:spPr>
          <a:xfrm>
            <a:off x="8376480" y="1932480"/>
            <a:ext cx="300240" cy="238320"/>
          </a:xfrm>
          <a:prstGeom prst="rect">
            <a:avLst/>
          </a:prstGeom>
          <a:solidFill>
            <a:srgbClr val="3fdad2"/>
          </a:solidFill>
          <a:ln w="0">
            <a:noFill/>
          </a:ln>
        </p:spPr>
      </p:pic>
      <p:pic>
        <p:nvPicPr>
          <p:cNvPr id="83" name="Google Shape;114;p15" descr=""/>
          <p:cNvPicPr/>
          <p:nvPr/>
        </p:nvPicPr>
        <p:blipFill>
          <a:blip r:embed="rId5"/>
          <a:stretch/>
        </p:blipFill>
        <p:spPr>
          <a:xfrm>
            <a:off x="8731080" y="1882080"/>
            <a:ext cx="255240" cy="308160"/>
          </a:xfrm>
          <a:prstGeom prst="rect">
            <a:avLst/>
          </a:prstGeom>
          <a:solidFill>
            <a:srgbClr val="3fdad2"/>
          </a:solidFill>
          <a:ln w="0">
            <a:noFill/>
          </a:ln>
        </p:spPr>
      </p:pic>
      <p:pic>
        <p:nvPicPr>
          <p:cNvPr id="84" name="Google Shape;115;p15" descr=""/>
          <p:cNvPicPr/>
          <p:nvPr/>
        </p:nvPicPr>
        <p:blipFill>
          <a:blip r:embed="rId6"/>
          <a:stretch/>
        </p:blipFill>
        <p:spPr>
          <a:xfrm>
            <a:off x="7583760" y="2390040"/>
            <a:ext cx="278640" cy="286200"/>
          </a:xfrm>
          <a:prstGeom prst="rect">
            <a:avLst/>
          </a:prstGeom>
          <a:noFill/>
          <a:ln w="0">
            <a:noFill/>
          </a:ln>
        </p:spPr>
      </p:pic>
      <p:pic>
        <p:nvPicPr>
          <p:cNvPr id="85" name="Google Shape;116;p15" descr=""/>
          <p:cNvPicPr/>
          <p:nvPr/>
        </p:nvPicPr>
        <p:blipFill>
          <a:blip r:embed="rId7"/>
          <a:stretch/>
        </p:blipFill>
        <p:spPr>
          <a:xfrm>
            <a:off x="7932240" y="2378520"/>
            <a:ext cx="318240" cy="309600"/>
          </a:xfrm>
          <a:prstGeom prst="rect">
            <a:avLst/>
          </a:prstGeom>
          <a:solidFill>
            <a:srgbClr val="3fdad2"/>
          </a:solidFill>
          <a:ln w="0">
            <a:noFill/>
          </a:ln>
        </p:spPr>
      </p:pic>
      <p:pic>
        <p:nvPicPr>
          <p:cNvPr id="86" name="Google Shape;117;p15" descr=""/>
          <p:cNvPicPr/>
          <p:nvPr/>
        </p:nvPicPr>
        <p:blipFill>
          <a:blip r:embed="rId8"/>
          <a:stretch/>
        </p:blipFill>
        <p:spPr>
          <a:xfrm>
            <a:off x="8181720" y="2874960"/>
            <a:ext cx="300240" cy="309600"/>
          </a:xfrm>
          <a:prstGeom prst="rect">
            <a:avLst/>
          </a:prstGeom>
          <a:solidFill>
            <a:srgbClr val="3fdad2"/>
          </a:solidFill>
          <a:ln w="0">
            <a:noFill/>
          </a:ln>
        </p:spPr>
      </p:pic>
      <p:pic>
        <p:nvPicPr>
          <p:cNvPr id="87" name="Google Shape;118;p15" descr=""/>
          <p:cNvPicPr/>
          <p:nvPr/>
        </p:nvPicPr>
        <p:blipFill>
          <a:blip r:embed="rId9"/>
          <a:stretch/>
        </p:blipFill>
        <p:spPr>
          <a:xfrm>
            <a:off x="7583760" y="3376080"/>
            <a:ext cx="313920" cy="409320"/>
          </a:xfrm>
          <a:prstGeom prst="rect">
            <a:avLst/>
          </a:prstGeom>
          <a:solidFill>
            <a:srgbClr val="3fdad2"/>
          </a:solidFill>
          <a:ln w="0">
            <a:noFill/>
          </a:ln>
        </p:spPr>
      </p:pic>
      <p:pic>
        <p:nvPicPr>
          <p:cNvPr id="88" name="Google Shape;119;p15" descr=""/>
          <p:cNvPicPr/>
          <p:nvPr/>
        </p:nvPicPr>
        <p:blipFill>
          <a:blip r:embed="rId10"/>
          <a:stretch/>
        </p:blipFill>
        <p:spPr>
          <a:xfrm>
            <a:off x="8021880" y="3446640"/>
            <a:ext cx="583560" cy="267840"/>
          </a:xfrm>
          <a:prstGeom prst="rect">
            <a:avLst/>
          </a:prstGeom>
          <a:solidFill>
            <a:srgbClr val="3fdad2"/>
          </a:solidFill>
          <a:ln w="0">
            <a:noFill/>
          </a:ln>
        </p:spPr>
      </p:pic>
      <p:pic>
        <p:nvPicPr>
          <p:cNvPr id="89" name="Google Shape;120;p15" descr=""/>
          <p:cNvPicPr/>
          <p:nvPr/>
        </p:nvPicPr>
        <p:blipFill>
          <a:blip r:embed="rId11"/>
          <a:stretch/>
        </p:blipFill>
        <p:spPr>
          <a:xfrm>
            <a:off x="6380640" y="3978720"/>
            <a:ext cx="500040" cy="229320"/>
          </a:xfrm>
          <a:prstGeom prst="rect">
            <a:avLst/>
          </a:prstGeom>
          <a:solidFill>
            <a:srgbClr val="3fdad2"/>
          </a:solidFill>
          <a:ln w="0">
            <a:noFill/>
          </a:ln>
        </p:spPr>
      </p:pic>
      <p:pic>
        <p:nvPicPr>
          <p:cNvPr id="90" name="Google Shape;121;p15" descr=""/>
          <p:cNvPicPr/>
          <p:nvPr/>
        </p:nvPicPr>
        <p:blipFill>
          <a:blip r:embed="rId12"/>
          <a:stretch/>
        </p:blipFill>
        <p:spPr>
          <a:xfrm>
            <a:off x="7072200" y="3941280"/>
            <a:ext cx="304560" cy="304560"/>
          </a:xfrm>
          <a:prstGeom prst="rect">
            <a:avLst/>
          </a:prstGeom>
          <a:solidFill>
            <a:srgbClr val="3fdad2"/>
          </a:solidFill>
          <a:ln w="0">
            <a:noFill/>
          </a:ln>
        </p:spPr>
      </p:pic>
      <p:pic>
        <p:nvPicPr>
          <p:cNvPr id="91" name="Google Shape;122;p15" descr=""/>
          <p:cNvPicPr/>
          <p:nvPr/>
        </p:nvPicPr>
        <p:blipFill>
          <a:blip r:embed="rId13"/>
          <a:stretch/>
        </p:blipFill>
        <p:spPr>
          <a:xfrm>
            <a:off x="7944480" y="4528080"/>
            <a:ext cx="583560" cy="231120"/>
          </a:xfrm>
          <a:prstGeom prst="rect">
            <a:avLst/>
          </a:prstGeom>
          <a:solidFill>
            <a:srgbClr val="3fdad2"/>
          </a:solidFill>
          <a:ln w="0">
            <a:noFill/>
          </a:ln>
        </p:spPr>
      </p:pic>
      <p:pic>
        <p:nvPicPr>
          <p:cNvPr id="92" name="Google Shape;123;p15" descr=""/>
          <p:cNvPicPr/>
          <p:nvPr/>
        </p:nvPicPr>
        <p:blipFill>
          <a:blip r:embed="rId14"/>
          <a:stretch/>
        </p:blipFill>
        <p:spPr>
          <a:xfrm>
            <a:off x="7588440" y="4484160"/>
            <a:ext cx="304560" cy="304560"/>
          </a:xfrm>
          <a:prstGeom prst="rect">
            <a:avLst/>
          </a:prstGeom>
          <a:solidFill>
            <a:srgbClr val="3fdad2"/>
          </a:solidFill>
          <a:ln w="0">
            <a:noFill/>
          </a:ln>
        </p:spPr>
      </p:pic>
      <p:pic>
        <p:nvPicPr>
          <p:cNvPr id="93" name="Google Shape;124;p15" descr=""/>
          <p:cNvPicPr/>
          <p:nvPr/>
        </p:nvPicPr>
        <p:blipFill>
          <a:blip r:embed="rId15"/>
          <a:stretch/>
        </p:blipFill>
        <p:spPr>
          <a:xfrm>
            <a:off x="7218720" y="4488480"/>
            <a:ext cx="318240" cy="309600"/>
          </a:xfrm>
          <a:prstGeom prst="rect">
            <a:avLst/>
          </a:prstGeom>
          <a:solidFill>
            <a:srgbClr val="3fdad2"/>
          </a:solid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Google Shape;129;p16"/>
          <p:cNvSpPr/>
          <p:nvPr/>
        </p:nvSpPr>
        <p:spPr>
          <a:xfrm>
            <a:off x="1436400" y="390960"/>
            <a:ext cx="7270560" cy="568800"/>
          </a:xfrm>
          <a:prstGeom prst="rect">
            <a:avLst/>
          </a:prstGeom>
          <a:noFill/>
          <a:ln w="0">
            <a:noFill/>
          </a:ln>
        </p:spPr>
        <p:style>
          <a:lnRef idx="0"/>
          <a:fillRef idx="0"/>
          <a:effectRef idx="0"/>
          <a:fontRef idx="minor"/>
        </p:style>
        <p:txBody>
          <a:bodyPr lIns="0" rIns="0" tIns="0" bIns="0" anchor="t">
            <a:noAutofit/>
          </a:bodyPr>
          <a:p>
            <a:pPr>
              <a:lnSpc>
                <a:spcPct val="124000"/>
              </a:lnSpc>
              <a:tabLst>
                <a:tab algn="l" pos="0"/>
              </a:tabLst>
            </a:pPr>
            <a:r>
              <a:rPr b="1" lang="fr" sz="3400" strike="noStrike" u="none">
                <a:solidFill>
                  <a:srgbClr val="282824"/>
                </a:solidFill>
                <a:effectLst/>
                <a:uFillTx/>
                <a:latin typeface="Lato"/>
                <a:ea typeface="Lato"/>
              </a:rPr>
              <a:t>Planning des étapes - </a:t>
            </a:r>
            <a:r>
              <a:rPr b="1" lang="fr" sz="1700" strike="noStrike" u="none">
                <a:solidFill>
                  <a:srgbClr val="282824"/>
                </a:solidFill>
                <a:effectLst/>
                <a:uFillTx/>
                <a:latin typeface="Lato"/>
                <a:ea typeface="Lato"/>
              </a:rPr>
              <a:t>4 semaines d’ETP</a:t>
            </a:r>
            <a:endParaRPr b="0" lang="fr-FR" sz="1700" strike="noStrike" u="none">
              <a:solidFill>
                <a:srgbClr val="000000"/>
              </a:solidFill>
              <a:effectLst/>
              <a:uFillTx/>
              <a:latin typeface="Arial"/>
            </a:endParaRPr>
          </a:p>
          <a:p>
            <a:pPr>
              <a:lnSpc>
                <a:spcPct val="124000"/>
              </a:lnSpc>
              <a:tabLst>
                <a:tab algn="l" pos="0"/>
              </a:tabLst>
            </a:pPr>
            <a:endParaRPr b="0" lang="fr-FR" sz="3400" strike="noStrike" u="none">
              <a:solidFill>
                <a:srgbClr val="000000"/>
              </a:solidFill>
              <a:effectLst/>
              <a:uFillTx/>
              <a:latin typeface="Arial"/>
            </a:endParaRPr>
          </a:p>
        </p:txBody>
      </p:sp>
      <p:pic>
        <p:nvPicPr>
          <p:cNvPr id="95" name="Google Shape;130;p16" descr=""/>
          <p:cNvPicPr/>
          <p:nvPr/>
        </p:nvPicPr>
        <p:blipFill>
          <a:blip r:embed="rId1"/>
          <a:stretch/>
        </p:blipFill>
        <p:spPr>
          <a:xfrm>
            <a:off x="463320" y="482760"/>
            <a:ext cx="576720" cy="385560"/>
          </a:xfrm>
          <a:prstGeom prst="rect">
            <a:avLst/>
          </a:prstGeom>
          <a:noFill/>
          <a:ln w="0">
            <a:noFill/>
          </a:ln>
        </p:spPr>
      </p:pic>
      <p:sp>
        <p:nvSpPr>
          <p:cNvPr id="96" name="Google Shape;131;p16"/>
          <p:cNvSpPr/>
          <p:nvPr/>
        </p:nvSpPr>
        <p:spPr>
          <a:xfrm>
            <a:off x="5135040" y="339624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97" name="Google Shape;132;p16"/>
          <p:cNvSpPr/>
          <p:nvPr/>
        </p:nvSpPr>
        <p:spPr>
          <a:xfrm>
            <a:off x="7122240" y="339624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98" name="Google Shape;133;p16"/>
          <p:cNvSpPr/>
          <p:nvPr/>
        </p:nvSpPr>
        <p:spPr>
          <a:xfrm>
            <a:off x="1158480" y="134604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550" strike="noStrike" u="none">
              <a:solidFill>
                <a:srgbClr val="000000"/>
              </a:solidFill>
              <a:effectLst/>
              <a:uFillTx/>
              <a:latin typeface="Arial"/>
            </a:endParaRPr>
          </a:p>
          <a:p>
            <a:pPr>
              <a:lnSpc>
                <a:spcPct val="100000"/>
              </a:lnSpc>
              <a:tabLst>
                <a:tab algn="l" pos="0"/>
              </a:tabLst>
            </a:pPr>
            <a:endParaRPr b="0" lang="fr-FR" sz="1550" strike="noStrike" u="none">
              <a:solidFill>
                <a:srgbClr val="000000"/>
              </a:solidFill>
              <a:effectLst/>
              <a:uFillTx/>
              <a:latin typeface="Arial"/>
            </a:endParaRPr>
          </a:p>
          <a:p>
            <a:pPr>
              <a:lnSpc>
                <a:spcPct val="100000"/>
              </a:lnSpc>
              <a:tabLst>
                <a:tab algn="l" pos="0"/>
              </a:tabLst>
            </a:pPr>
            <a:endParaRPr b="0" lang="fr-FR" sz="1550" strike="noStrike" u="none">
              <a:solidFill>
                <a:srgbClr val="000000"/>
              </a:solidFill>
              <a:effectLst/>
              <a:uFillTx/>
              <a:latin typeface="Arial"/>
            </a:endParaRPr>
          </a:p>
          <a:p>
            <a:pPr>
              <a:lnSpc>
                <a:spcPct val="100000"/>
              </a:lnSpc>
              <a:tabLst>
                <a:tab algn="l" pos="0"/>
              </a:tabLst>
            </a:pPr>
            <a:endParaRPr b="0" lang="fr-FR" sz="1550" strike="noStrike" u="none">
              <a:solidFill>
                <a:srgbClr val="000000"/>
              </a:solidFill>
              <a:effectLst/>
              <a:uFillTx/>
              <a:latin typeface="Arial"/>
            </a:endParaRPr>
          </a:p>
          <a:p>
            <a:pPr>
              <a:lnSpc>
                <a:spcPct val="100000"/>
              </a:lnSpc>
              <a:tabLst>
                <a:tab algn="l" pos="0"/>
              </a:tabLst>
            </a:pPr>
            <a:endParaRPr b="0" lang="fr-FR" sz="1550" strike="noStrike" u="none">
              <a:solidFill>
                <a:srgbClr val="000000"/>
              </a:solidFill>
              <a:effectLst/>
              <a:uFillTx/>
              <a:latin typeface="Arial"/>
            </a:endParaRPr>
          </a:p>
        </p:txBody>
      </p:sp>
      <p:sp>
        <p:nvSpPr>
          <p:cNvPr id="99" name="Google Shape;134;p16"/>
          <p:cNvSpPr/>
          <p:nvPr/>
        </p:nvSpPr>
        <p:spPr>
          <a:xfrm>
            <a:off x="1157040" y="185832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00" name="Google Shape;135;p16"/>
          <p:cNvSpPr/>
          <p:nvPr/>
        </p:nvSpPr>
        <p:spPr>
          <a:xfrm>
            <a:off x="1157040" y="237096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0" lang="fr" sz="1550" strike="noStrike" u="none">
                <a:solidFill>
                  <a:srgbClr val="000000"/>
                </a:solidFill>
                <a:effectLst/>
                <a:uFillTx/>
                <a:latin typeface="Arial"/>
                <a:ea typeface="Arial"/>
              </a:rPr>
              <a:t>   </a:t>
            </a:r>
            <a:endParaRPr b="0" lang="fr-FR" sz="1550" strike="noStrike" u="none">
              <a:solidFill>
                <a:srgbClr val="000000"/>
              </a:solidFill>
              <a:effectLst/>
              <a:uFillTx/>
              <a:latin typeface="Arial"/>
            </a:endParaRPr>
          </a:p>
        </p:txBody>
      </p:sp>
      <p:sp>
        <p:nvSpPr>
          <p:cNvPr id="101" name="Google Shape;136;p16"/>
          <p:cNvSpPr/>
          <p:nvPr/>
        </p:nvSpPr>
        <p:spPr>
          <a:xfrm>
            <a:off x="1157040" y="288360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02" name="Google Shape;137;p16"/>
          <p:cNvSpPr/>
          <p:nvPr/>
        </p:nvSpPr>
        <p:spPr>
          <a:xfrm>
            <a:off x="1157040" y="339624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03" name="Google Shape;138;p16"/>
          <p:cNvSpPr/>
          <p:nvPr/>
        </p:nvSpPr>
        <p:spPr>
          <a:xfrm>
            <a:off x="3146400" y="134604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04" name="Google Shape;139;p16"/>
          <p:cNvSpPr/>
          <p:nvPr/>
        </p:nvSpPr>
        <p:spPr>
          <a:xfrm>
            <a:off x="3144960" y="185832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05" name="Google Shape;140;p16"/>
          <p:cNvSpPr/>
          <p:nvPr/>
        </p:nvSpPr>
        <p:spPr>
          <a:xfrm>
            <a:off x="3144960" y="237096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06" name="Google Shape;141;p16"/>
          <p:cNvSpPr/>
          <p:nvPr/>
        </p:nvSpPr>
        <p:spPr>
          <a:xfrm>
            <a:off x="3144960" y="288360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07" name="Google Shape;142;p16"/>
          <p:cNvSpPr/>
          <p:nvPr/>
        </p:nvSpPr>
        <p:spPr>
          <a:xfrm>
            <a:off x="3146400" y="339624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08" name="Google Shape;143;p16"/>
          <p:cNvSpPr/>
          <p:nvPr/>
        </p:nvSpPr>
        <p:spPr>
          <a:xfrm>
            <a:off x="1160280" y="959760"/>
            <a:ext cx="1986120" cy="385560"/>
          </a:xfrm>
          <a:prstGeom prst="rect">
            <a:avLst/>
          </a:prstGeom>
          <a:solidFill>
            <a:srgbClr val="2f2f2f"/>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1" lang="fr" sz="880" strike="noStrike" u="none">
                <a:solidFill>
                  <a:srgbClr val="ffffff"/>
                </a:solidFill>
                <a:effectLst/>
                <a:uFillTx/>
                <a:latin typeface="Roboto"/>
                <a:ea typeface="Roboto"/>
              </a:rPr>
              <a:t>S1</a:t>
            </a:r>
            <a:endParaRPr b="0" lang="fr-FR" sz="880" strike="noStrike" u="none">
              <a:solidFill>
                <a:srgbClr val="ffffff"/>
              </a:solidFill>
              <a:effectLst/>
              <a:uFillTx/>
              <a:latin typeface="Arial"/>
            </a:endParaRPr>
          </a:p>
        </p:txBody>
      </p:sp>
      <p:sp>
        <p:nvSpPr>
          <p:cNvPr id="109" name="Google Shape;144;p16"/>
          <p:cNvSpPr/>
          <p:nvPr/>
        </p:nvSpPr>
        <p:spPr>
          <a:xfrm>
            <a:off x="3148200" y="959760"/>
            <a:ext cx="1986120" cy="385560"/>
          </a:xfrm>
          <a:prstGeom prst="rect">
            <a:avLst/>
          </a:prstGeom>
          <a:solidFill>
            <a:srgbClr val="3d3d3d"/>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1" lang="fr" sz="880" strike="noStrike" u="none">
                <a:solidFill>
                  <a:srgbClr val="ffffff"/>
                </a:solidFill>
                <a:effectLst/>
                <a:uFillTx/>
                <a:latin typeface="Roboto"/>
                <a:ea typeface="Roboto"/>
              </a:rPr>
              <a:t>S2</a:t>
            </a:r>
            <a:endParaRPr b="0" lang="fr-FR" sz="880" strike="noStrike" u="none">
              <a:solidFill>
                <a:srgbClr val="ffffff"/>
              </a:solidFill>
              <a:effectLst/>
              <a:uFillTx/>
              <a:latin typeface="Arial"/>
            </a:endParaRPr>
          </a:p>
        </p:txBody>
      </p:sp>
      <p:sp>
        <p:nvSpPr>
          <p:cNvPr id="110" name="Google Shape;145;p16"/>
          <p:cNvSpPr/>
          <p:nvPr/>
        </p:nvSpPr>
        <p:spPr>
          <a:xfrm>
            <a:off x="5134680" y="134604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11" name="Google Shape;146;p16"/>
          <p:cNvSpPr/>
          <p:nvPr/>
        </p:nvSpPr>
        <p:spPr>
          <a:xfrm>
            <a:off x="5135040" y="185832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12" name="Google Shape;147;p16"/>
          <p:cNvSpPr/>
          <p:nvPr/>
        </p:nvSpPr>
        <p:spPr>
          <a:xfrm>
            <a:off x="5135040" y="237096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13" name="Google Shape;148;p16"/>
          <p:cNvSpPr/>
          <p:nvPr/>
        </p:nvSpPr>
        <p:spPr>
          <a:xfrm>
            <a:off x="5135040" y="288360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14" name="Google Shape;149;p16"/>
          <p:cNvSpPr/>
          <p:nvPr/>
        </p:nvSpPr>
        <p:spPr>
          <a:xfrm>
            <a:off x="5136840" y="959760"/>
            <a:ext cx="1986120" cy="385560"/>
          </a:xfrm>
          <a:prstGeom prst="rect">
            <a:avLst/>
          </a:prstGeom>
          <a:solidFill>
            <a:srgbClr val="464646"/>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1" lang="fr" sz="880" strike="noStrike" u="none">
                <a:solidFill>
                  <a:srgbClr val="ffffff"/>
                </a:solidFill>
                <a:effectLst/>
                <a:uFillTx/>
                <a:latin typeface="Roboto"/>
                <a:ea typeface="Roboto"/>
              </a:rPr>
              <a:t>S3</a:t>
            </a:r>
            <a:endParaRPr b="0" lang="fr-FR" sz="880" strike="noStrike" u="none">
              <a:solidFill>
                <a:srgbClr val="ffffff"/>
              </a:solidFill>
              <a:effectLst/>
              <a:uFillTx/>
              <a:latin typeface="Arial"/>
            </a:endParaRPr>
          </a:p>
        </p:txBody>
      </p:sp>
      <p:sp>
        <p:nvSpPr>
          <p:cNvPr id="115" name="Google Shape;150;p16"/>
          <p:cNvSpPr/>
          <p:nvPr/>
        </p:nvSpPr>
        <p:spPr>
          <a:xfrm>
            <a:off x="7122240" y="134604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16" name="Google Shape;151;p16"/>
          <p:cNvSpPr/>
          <p:nvPr/>
        </p:nvSpPr>
        <p:spPr>
          <a:xfrm>
            <a:off x="7122240" y="185832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17" name="Google Shape;152;p16"/>
          <p:cNvSpPr/>
          <p:nvPr/>
        </p:nvSpPr>
        <p:spPr>
          <a:xfrm>
            <a:off x="7122240" y="237096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18" name="Google Shape;153;p16"/>
          <p:cNvSpPr/>
          <p:nvPr/>
        </p:nvSpPr>
        <p:spPr>
          <a:xfrm>
            <a:off x="7122240" y="288360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19" name="Google Shape;154;p16"/>
          <p:cNvSpPr/>
          <p:nvPr/>
        </p:nvSpPr>
        <p:spPr>
          <a:xfrm>
            <a:off x="7124040" y="959760"/>
            <a:ext cx="1986120" cy="385560"/>
          </a:xfrm>
          <a:prstGeom prst="rect">
            <a:avLst/>
          </a:prstGeom>
          <a:solidFill>
            <a:srgbClr val="50505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1" lang="fr" sz="880" strike="noStrike" u="none">
                <a:solidFill>
                  <a:srgbClr val="ffffff"/>
                </a:solidFill>
                <a:effectLst/>
                <a:uFillTx/>
                <a:latin typeface="Roboto"/>
                <a:ea typeface="Roboto"/>
              </a:rPr>
              <a:t>S4</a:t>
            </a:r>
            <a:endParaRPr b="0" lang="fr-FR" sz="880" strike="noStrike" u="none">
              <a:solidFill>
                <a:srgbClr val="ffffff"/>
              </a:solidFill>
              <a:effectLst/>
              <a:uFillTx/>
              <a:latin typeface="Arial"/>
            </a:endParaRPr>
          </a:p>
        </p:txBody>
      </p:sp>
      <p:sp>
        <p:nvSpPr>
          <p:cNvPr id="120" name="Google Shape;155;p16"/>
          <p:cNvSpPr/>
          <p:nvPr/>
        </p:nvSpPr>
        <p:spPr>
          <a:xfrm flipH="1" rot="5400000">
            <a:off x="4056480" y="1645920"/>
            <a:ext cx="160920" cy="1967760"/>
          </a:xfrm>
          <a:prstGeom prst="round2SameRect">
            <a:avLst>
              <a:gd name="adj1" fmla="val 50000"/>
              <a:gd name="adj2" fmla="val 50000"/>
            </a:avLst>
          </a:prstGeom>
          <a:solidFill>
            <a:srgbClr val="00dbd0"/>
          </a:solidFill>
          <a:ln w="0">
            <a:noFill/>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21" name="Google Shape;156;p16"/>
          <p:cNvSpPr/>
          <p:nvPr/>
        </p:nvSpPr>
        <p:spPr>
          <a:xfrm flipH="1" rot="5400000">
            <a:off x="4069080" y="1637280"/>
            <a:ext cx="139680" cy="1967040"/>
          </a:xfrm>
          <a:prstGeom prst="round2SameRect">
            <a:avLst>
              <a:gd name="adj1" fmla="val 50000"/>
              <a:gd name="adj2" fmla="val 50000"/>
            </a:avLst>
          </a:prstGeom>
          <a:solidFill>
            <a:srgbClr val="3d3d3d"/>
          </a:solidFill>
          <a:ln w="0">
            <a:noFill/>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ffffff"/>
              </a:solidFill>
              <a:effectLst/>
              <a:uFillTx/>
              <a:latin typeface="Arial"/>
            </a:endParaRPr>
          </a:p>
        </p:txBody>
      </p:sp>
      <p:sp>
        <p:nvSpPr>
          <p:cNvPr id="122" name="Google Shape;157;p16"/>
          <p:cNvSpPr/>
          <p:nvPr/>
        </p:nvSpPr>
        <p:spPr>
          <a:xfrm flipH="1" rot="5400000">
            <a:off x="3411360" y="482400"/>
            <a:ext cx="155520" cy="3264480"/>
          </a:xfrm>
          <a:prstGeom prst="round2SameRect">
            <a:avLst>
              <a:gd name="adj1" fmla="val 50000"/>
              <a:gd name="adj2" fmla="val 50000"/>
            </a:avLst>
          </a:prstGeom>
          <a:solidFill>
            <a:srgbClr val="cccccc"/>
          </a:solidFill>
          <a:ln w="0">
            <a:noFill/>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23" name="Google Shape;158;p16"/>
          <p:cNvSpPr/>
          <p:nvPr/>
        </p:nvSpPr>
        <p:spPr>
          <a:xfrm flipH="1" rot="5400000">
            <a:off x="3417120" y="475560"/>
            <a:ext cx="144360" cy="3265920"/>
          </a:xfrm>
          <a:prstGeom prst="round2SameRect">
            <a:avLst>
              <a:gd name="adj1" fmla="val 50000"/>
              <a:gd name="adj2" fmla="val 50000"/>
            </a:avLst>
          </a:prstGeom>
          <a:solidFill>
            <a:srgbClr val="2f2f2f"/>
          </a:solidFill>
          <a:ln w="0">
            <a:noFill/>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ffffff"/>
              </a:solidFill>
              <a:effectLst/>
              <a:uFillTx/>
              <a:latin typeface="Arial"/>
            </a:endParaRPr>
          </a:p>
        </p:txBody>
      </p:sp>
      <p:sp>
        <p:nvSpPr>
          <p:cNvPr id="124" name="Google Shape;159;p16"/>
          <p:cNvSpPr/>
          <p:nvPr/>
        </p:nvSpPr>
        <p:spPr>
          <a:xfrm>
            <a:off x="33480" y="1858320"/>
            <a:ext cx="1123920" cy="512640"/>
          </a:xfrm>
          <a:prstGeom prst="rect">
            <a:avLst/>
          </a:prstGeom>
          <a:solidFill>
            <a:srgbClr val="2f2f2f"/>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0" lang="fr" sz="880" strike="noStrike" u="none">
                <a:solidFill>
                  <a:srgbClr val="ffffff"/>
                </a:solidFill>
                <a:effectLst/>
                <a:uFillTx/>
                <a:latin typeface="Roboto"/>
                <a:ea typeface="Roboto"/>
              </a:rPr>
              <a:t>Extractions Graph API (Meta) &amp; Python</a:t>
            </a:r>
            <a:endParaRPr b="0" lang="fr-FR" sz="880" strike="noStrike" u="none">
              <a:solidFill>
                <a:srgbClr val="ffffff"/>
              </a:solidFill>
              <a:effectLst/>
              <a:uFillTx/>
              <a:latin typeface="Arial"/>
            </a:endParaRPr>
          </a:p>
        </p:txBody>
      </p:sp>
      <p:sp>
        <p:nvSpPr>
          <p:cNvPr id="125" name="Google Shape;160;p16"/>
          <p:cNvSpPr/>
          <p:nvPr/>
        </p:nvSpPr>
        <p:spPr>
          <a:xfrm>
            <a:off x="33480" y="2370960"/>
            <a:ext cx="1123920" cy="512640"/>
          </a:xfrm>
          <a:prstGeom prst="rect">
            <a:avLst/>
          </a:prstGeom>
          <a:solidFill>
            <a:srgbClr val="3d3d3d"/>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0" lang="fr" sz="880" strike="noStrike" u="none">
                <a:solidFill>
                  <a:srgbClr val="ffffff"/>
                </a:solidFill>
                <a:effectLst/>
                <a:uFillTx/>
                <a:latin typeface="Roboto"/>
                <a:ea typeface="Roboto"/>
              </a:rPr>
              <a:t>Enrichissement via les modèles PIL et Yolo</a:t>
            </a:r>
            <a:endParaRPr b="0" lang="fr-FR" sz="880" strike="noStrike" u="none">
              <a:solidFill>
                <a:srgbClr val="ffffff"/>
              </a:solidFill>
              <a:effectLst/>
              <a:uFillTx/>
              <a:latin typeface="Arial"/>
            </a:endParaRPr>
          </a:p>
        </p:txBody>
      </p:sp>
      <p:sp>
        <p:nvSpPr>
          <p:cNvPr id="126" name="Google Shape;161;p16"/>
          <p:cNvSpPr/>
          <p:nvPr/>
        </p:nvSpPr>
        <p:spPr>
          <a:xfrm>
            <a:off x="33480" y="2883600"/>
            <a:ext cx="1123920" cy="512640"/>
          </a:xfrm>
          <a:prstGeom prst="rect">
            <a:avLst/>
          </a:prstGeom>
          <a:solidFill>
            <a:srgbClr val="414141"/>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0" lang="fr" sz="880" strike="noStrike" u="none">
                <a:solidFill>
                  <a:srgbClr val="ffffff"/>
                </a:solidFill>
                <a:effectLst/>
                <a:uFillTx/>
                <a:latin typeface="Roboto"/>
                <a:ea typeface="Roboto"/>
              </a:rPr>
              <a:t>Architecture médaillon sur postgreSQL</a:t>
            </a:r>
            <a:endParaRPr b="0" lang="fr-FR" sz="880" strike="noStrike" u="none">
              <a:solidFill>
                <a:srgbClr val="ffffff"/>
              </a:solidFill>
              <a:effectLst/>
              <a:uFillTx/>
              <a:latin typeface="Arial"/>
            </a:endParaRPr>
          </a:p>
        </p:txBody>
      </p:sp>
      <p:sp>
        <p:nvSpPr>
          <p:cNvPr id="127" name="Google Shape;162;p16"/>
          <p:cNvSpPr/>
          <p:nvPr/>
        </p:nvSpPr>
        <p:spPr>
          <a:xfrm>
            <a:off x="33480" y="3396240"/>
            <a:ext cx="1123920" cy="512640"/>
          </a:xfrm>
          <a:prstGeom prst="rect">
            <a:avLst/>
          </a:prstGeom>
          <a:solidFill>
            <a:srgbClr val="414141"/>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0" lang="fr" sz="880" strike="noStrike" u="none">
                <a:solidFill>
                  <a:srgbClr val="ffffff"/>
                </a:solidFill>
                <a:effectLst/>
                <a:uFillTx/>
                <a:latin typeface="Roboto"/>
                <a:ea typeface="Roboto"/>
              </a:rPr>
              <a:t>Dashboards analytics (Looker)</a:t>
            </a:r>
            <a:endParaRPr b="0" lang="fr-FR" sz="880" strike="noStrike" u="none">
              <a:solidFill>
                <a:srgbClr val="ffffff"/>
              </a:solidFill>
              <a:effectLst/>
              <a:uFillTx/>
              <a:latin typeface="Arial"/>
            </a:endParaRPr>
          </a:p>
        </p:txBody>
      </p:sp>
      <p:sp>
        <p:nvSpPr>
          <p:cNvPr id="128" name="Google Shape;163;p16"/>
          <p:cNvSpPr/>
          <p:nvPr/>
        </p:nvSpPr>
        <p:spPr>
          <a:xfrm>
            <a:off x="33480" y="1346040"/>
            <a:ext cx="1123920" cy="512640"/>
          </a:xfrm>
          <a:prstGeom prst="rect">
            <a:avLst/>
          </a:prstGeom>
          <a:solidFill>
            <a:srgbClr val="2f2f2f"/>
          </a:solidFill>
          <a:ln w="9525">
            <a:solidFill>
              <a:srgbClr val="ffffff"/>
            </a:solidFill>
            <a:round/>
          </a:ln>
        </p:spPr>
        <p:style>
          <a:lnRef idx="0"/>
          <a:fillRef idx="0"/>
          <a:effectRef idx="0"/>
          <a:fontRef idx="minor"/>
        </p:style>
        <p:txBody>
          <a:bodyPr lIns="101160" rIns="101160" tIns="101160" bIns="101160" anchor="b">
            <a:noAutofit/>
          </a:bodyPr>
          <a:p>
            <a:pPr>
              <a:lnSpc>
                <a:spcPct val="100000"/>
              </a:lnSpc>
              <a:tabLst>
                <a:tab algn="l" pos="0"/>
              </a:tabLst>
            </a:pPr>
            <a:r>
              <a:rPr b="0" lang="fr" sz="880" strike="noStrike" u="none">
                <a:solidFill>
                  <a:srgbClr val="ffffff"/>
                </a:solidFill>
                <a:effectLst/>
                <a:uFillTx/>
                <a:latin typeface="Roboto"/>
                <a:ea typeface="Roboto"/>
              </a:rPr>
              <a:t>Cadrages &amp; choix indicateurs</a:t>
            </a:r>
            <a:endParaRPr b="0" lang="fr-FR" sz="880" strike="noStrike" u="none">
              <a:solidFill>
                <a:srgbClr val="ffffff"/>
              </a:solidFill>
              <a:effectLst/>
              <a:uFillTx/>
              <a:latin typeface="Arial"/>
            </a:endParaRPr>
          </a:p>
          <a:p>
            <a:pPr>
              <a:lnSpc>
                <a:spcPct val="100000"/>
              </a:lnSpc>
              <a:tabLst>
                <a:tab algn="l" pos="0"/>
              </a:tabLst>
            </a:pPr>
            <a:endParaRPr b="0" lang="fr-FR" sz="880" strike="noStrike" u="none">
              <a:solidFill>
                <a:srgbClr val="ffffff"/>
              </a:solidFill>
              <a:effectLst/>
              <a:uFillTx/>
              <a:latin typeface="Arial"/>
            </a:endParaRPr>
          </a:p>
        </p:txBody>
      </p:sp>
      <p:sp>
        <p:nvSpPr>
          <p:cNvPr id="129" name="Google Shape;164;p16"/>
          <p:cNvSpPr/>
          <p:nvPr/>
        </p:nvSpPr>
        <p:spPr>
          <a:xfrm flipH="1" rot="5400000">
            <a:off x="1576080" y="1274400"/>
            <a:ext cx="131400" cy="629640"/>
          </a:xfrm>
          <a:prstGeom prst="round2SameRect">
            <a:avLst>
              <a:gd name="adj1" fmla="val 50000"/>
              <a:gd name="adj2" fmla="val 50000"/>
            </a:avLst>
          </a:prstGeom>
          <a:solidFill>
            <a:srgbClr val="2f2f2f"/>
          </a:solidFill>
          <a:ln w="0">
            <a:noFill/>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ffffff"/>
              </a:solidFill>
              <a:effectLst/>
              <a:uFillTx/>
              <a:latin typeface="Arial"/>
            </a:endParaRPr>
          </a:p>
        </p:txBody>
      </p:sp>
      <p:sp>
        <p:nvSpPr>
          <p:cNvPr id="130" name="Google Shape;165;p16"/>
          <p:cNvSpPr/>
          <p:nvPr/>
        </p:nvSpPr>
        <p:spPr>
          <a:xfrm flipH="1" rot="5400000">
            <a:off x="6059160" y="2145240"/>
            <a:ext cx="157680" cy="1991520"/>
          </a:xfrm>
          <a:prstGeom prst="round2SameRect">
            <a:avLst>
              <a:gd name="adj1" fmla="val 50000"/>
              <a:gd name="adj2" fmla="val 50000"/>
            </a:avLst>
          </a:prstGeom>
          <a:solidFill>
            <a:srgbClr val="464646"/>
          </a:solidFill>
          <a:ln w="0">
            <a:noFill/>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ffffff"/>
              </a:solidFill>
              <a:effectLst/>
              <a:uFillTx/>
              <a:latin typeface="Arial"/>
            </a:endParaRPr>
          </a:p>
        </p:txBody>
      </p:sp>
      <p:sp>
        <p:nvSpPr>
          <p:cNvPr id="131" name="Google Shape;166;p16"/>
          <p:cNvSpPr/>
          <p:nvPr/>
        </p:nvSpPr>
        <p:spPr>
          <a:xfrm>
            <a:off x="8518320" y="3944520"/>
            <a:ext cx="583560" cy="106920"/>
          </a:xfrm>
          <a:prstGeom prst="rect">
            <a:avLst/>
          </a:prstGeom>
          <a:noFill/>
          <a:ln w="0">
            <a:noFill/>
          </a:ln>
        </p:spPr>
        <p:style>
          <a:lnRef idx="0"/>
          <a:fillRef idx="0"/>
          <a:effectRef idx="0"/>
          <a:fontRef idx="minor"/>
        </p:style>
        <p:txBody>
          <a:bodyPr lIns="101160" rIns="101160" tIns="53640" bIns="53640" anchor="ctr">
            <a:noAutofit/>
          </a:bodyPr>
          <a:p>
            <a:pPr>
              <a:lnSpc>
                <a:spcPct val="100000"/>
              </a:lnSpc>
              <a:tabLst>
                <a:tab algn="l" pos="0"/>
              </a:tabLst>
            </a:pPr>
            <a:r>
              <a:rPr b="0" lang="fr" sz="670" strike="noStrike" u="none">
                <a:solidFill>
                  <a:srgbClr val="505050"/>
                </a:solidFill>
                <a:effectLst/>
                <a:uFillTx/>
                <a:latin typeface="Roboto"/>
                <a:ea typeface="Roboto"/>
              </a:rPr>
              <a:t>LOREM</a:t>
            </a:r>
            <a:endParaRPr b="0" lang="fr-FR" sz="670" strike="noStrike" u="none">
              <a:solidFill>
                <a:srgbClr val="000000"/>
              </a:solidFill>
              <a:effectLst/>
              <a:uFillTx/>
              <a:latin typeface="Arial"/>
            </a:endParaRPr>
          </a:p>
        </p:txBody>
      </p:sp>
      <p:sp>
        <p:nvSpPr>
          <p:cNvPr id="132" name="Google Shape;167;p16"/>
          <p:cNvSpPr/>
          <p:nvPr/>
        </p:nvSpPr>
        <p:spPr>
          <a:xfrm>
            <a:off x="8515440" y="3962520"/>
            <a:ext cx="73080" cy="63720"/>
          </a:xfrm>
          <a:prstGeom prst="triangle">
            <a:avLst>
              <a:gd name="adj" fmla="val 50000"/>
            </a:avLst>
          </a:prstGeom>
          <a:solidFill>
            <a:srgbClr val="505050"/>
          </a:solidFill>
          <a:ln w="0">
            <a:noFill/>
          </a:ln>
        </p:spPr>
        <p:style>
          <a:lnRef idx="0"/>
          <a:fillRef idx="0"/>
          <a:effectRef idx="0"/>
          <a:fontRef idx="minor"/>
        </p:style>
        <p:txBody>
          <a:bodyPr lIns="101160" rIns="101160" tIns="15840" bIns="15840" anchor="ctr">
            <a:noAutofit/>
          </a:bodyPr>
          <a:p>
            <a:pPr>
              <a:lnSpc>
                <a:spcPct val="100000"/>
              </a:lnSpc>
              <a:tabLst>
                <a:tab algn="l" pos="0"/>
              </a:tabLst>
            </a:pPr>
            <a:endParaRPr b="0" lang="fr-FR" sz="1400" strike="noStrike" u="none">
              <a:solidFill>
                <a:srgbClr val="ffffff"/>
              </a:solidFill>
              <a:effectLst/>
              <a:uFillTx/>
              <a:latin typeface="Arial"/>
            </a:endParaRPr>
          </a:p>
        </p:txBody>
      </p:sp>
      <p:sp>
        <p:nvSpPr>
          <p:cNvPr id="133" name="Google Shape;168;p16"/>
          <p:cNvSpPr/>
          <p:nvPr/>
        </p:nvSpPr>
        <p:spPr>
          <a:xfrm flipH="1" rot="5400000">
            <a:off x="7674840" y="2367360"/>
            <a:ext cx="134640" cy="2571480"/>
          </a:xfrm>
          <a:prstGeom prst="round2SameRect">
            <a:avLst>
              <a:gd name="adj1" fmla="val 50000"/>
              <a:gd name="adj2" fmla="val 50000"/>
            </a:avLst>
          </a:prstGeom>
          <a:solidFill>
            <a:srgbClr val="464646"/>
          </a:solidFill>
          <a:ln w="0">
            <a:noFill/>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ffffff"/>
              </a:solidFill>
              <a:effectLst/>
              <a:uFillTx/>
              <a:latin typeface="Arial"/>
            </a:endParaRPr>
          </a:p>
        </p:txBody>
      </p:sp>
      <p:sp>
        <p:nvSpPr>
          <p:cNvPr id="134" name="Google Shape;169;p16"/>
          <p:cNvSpPr/>
          <p:nvPr/>
        </p:nvSpPr>
        <p:spPr>
          <a:xfrm>
            <a:off x="5135040" y="390924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35" name="Google Shape;170;p16"/>
          <p:cNvSpPr/>
          <p:nvPr/>
        </p:nvSpPr>
        <p:spPr>
          <a:xfrm>
            <a:off x="1157040" y="390924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36" name="Google Shape;171;p16"/>
          <p:cNvSpPr/>
          <p:nvPr/>
        </p:nvSpPr>
        <p:spPr>
          <a:xfrm>
            <a:off x="3146400" y="390924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37" name="Google Shape;172;p16"/>
          <p:cNvSpPr/>
          <p:nvPr/>
        </p:nvSpPr>
        <p:spPr>
          <a:xfrm>
            <a:off x="33480" y="3909240"/>
            <a:ext cx="1123920" cy="512640"/>
          </a:xfrm>
          <a:prstGeom prst="rect">
            <a:avLst/>
          </a:prstGeom>
          <a:solidFill>
            <a:srgbClr val="414141"/>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0" lang="fr" sz="880" strike="noStrike" u="none">
                <a:solidFill>
                  <a:srgbClr val="ffffff"/>
                </a:solidFill>
                <a:effectLst/>
                <a:uFillTx/>
                <a:latin typeface="Roboto"/>
                <a:ea typeface="Roboto"/>
              </a:rPr>
              <a:t>ML et précitabilité (Dataiku)</a:t>
            </a:r>
            <a:endParaRPr b="0" lang="fr-FR" sz="880" strike="noStrike" u="none">
              <a:solidFill>
                <a:srgbClr val="ffffff"/>
              </a:solidFill>
              <a:effectLst/>
              <a:uFillTx/>
              <a:latin typeface="Arial"/>
            </a:endParaRPr>
          </a:p>
        </p:txBody>
      </p:sp>
      <p:sp>
        <p:nvSpPr>
          <p:cNvPr id="138" name="Google Shape;173;p16"/>
          <p:cNvSpPr/>
          <p:nvPr/>
        </p:nvSpPr>
        <p:spPr>
          <a:xfrm>
            <a:off x="7121880" y="390924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39" name="Google Shape;174;p16"/>
          <p:cNvSpPr/>
          <p:nvPr/>
        </p:nvSpPr>
        <p:spPr>
          <a:xfrm flipH="1" rot="5400000">
            <a:off x="8031960" y="3242880"/>
            <a:ext cx="151920" cy="1841760"/>
          </a:xfrm>
          <a:prstGeom prst="round2SameRect">
            <a:avLst>
              <a:gd name="adj1" fmla="val 50000"/>
              <a:gd name="adj2" fmla="val 50000"/>
            </a:avLst>
          </a:prstGeom>
          <a:solidFill>
            <a:srgbClr val="464646"/>
          </a:solidFill>
          <a:ln w="0">
            <a:noFill/>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ffffff"/>
              </a:solidFill>
              <a:effectLst/>
              <a:uFillTx/>
              <a:latin typeface="Arial"/>
            </a:endParaRPr>
          </a:p>
        </p:txBody>
      </p:sp>
      <p:sp>
        <p:nvSpPr>
          <p:cNvPr id="140" name="Google Shape;175;p16"/>
          <p:cNvSpPr/>
          <p:nvPr/>
        </p:nvSpPr>
        <p:spPr>
          <a:xfrm>
            <a:off x="33480" y="960120"/>
            <a:ext cx="1123920" cy="385560"/>
          </a:xfrm>
          <a:prstGeom prst="rect">
            <a:avLst/>
          </a:prstGeom>
          <a:solidFill>
            <a:srgbClr val="2f2f2f"/>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1" lang="fr" sz="880" strike="noStrike" u="none">
                <a:solidFill>
                  <a:srgbClr val="ffffff"/>
                </a:solidFill>
                <a:effectLst/>
                <a:uFillTx/>
                <a:latin typeface="Roboto"/>
                <a:ea typeface="Roboto"/>
              </a:rPr>
              <a:t>S1</a:t>
            </a:r>
            <a:endParaRPr b="0" lang="fr-FR" sz="880" strike="noStrike" u="none">
              <a:solidFill>
                <a:srgbClr val="ffffff"/>
              </a:solidFill>
              <a:effectLst/>
              <a:uFillTx/>
              <a:latin typeface="Arial"/>
            </a:endParaRPr>
          </a:p>
        </p:txBody>
      </p:sp>
      <p:sp>
        <p:nvSpPr>
          <p:cNvPr id="141" name="Google Shape;176;p16"/>
          <p:cNvSpPr/>
          <p:nvPr/>
        </p:nvSpPr>
        <p:spPr>
          <a:xfrm>
            <a:off x="5135040" y="442260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42" name="Google Shape;177;p16"/>
          <p:cNvSpPr/>
          <p:nvPr/>
        </p:nvSpPr>
        <p:spPr>
          <a:xfrm>
            <a:off x="1157040" y="442260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43" name="Google Shape;178;p16"/>
          <p:cNvSpPr/>
          <p:nvPr/>
        </p:nvSpPr>
        <p:spPr>
          <a:xfrm>
            <a:off x="3146400" y="442260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44" name="Google Shape;179;p16"/>
          <p:cNvSpPr/>
          <p:nvPr/>
        </p:nvSpPr>
        <p:spPr>
          <a:xfrm>
            <a:off x="33480" y="4422600"/>
            <a:ext cx="1123920" cy="512640"/>
          </a:xfrm>
          <a:prstGeom prst="rect">
            <a:avLst/>
          </a:prstGeom>
          <a:solidFill>
            <a:srgbClr val="414141"/>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r>
              <a:rPr b="0" i="1" lang="fr" sz="1000" strike="noStrike" u="none">
                <a:solidFill>
                  <a:schemeClr val="lt1"/>
                </a:solidFill>
                <a:effectLst/>
                <a:uFillTx/>
                <a:latin typeface="Roboto"/>
                <a:ea typeface="Roboto"/>
              </a:rPr>
              <a:t>Création d ‘une appli web </a:t>
            </a:r>
            <a:endParaRPr b="0" lang="fr-FR" sz="1000" strike="noStrike" u="none">
              <a:solidFill>
                <a:srgbClr val="ffffff"/>
              </a:solidFill>
              <a:effectLst/>
              <a:uFillTx/>
              <a:latin typeface="Arial"/>
            </a:endParaRPr>
          </a:p>
        </p:txBody>
      </p:sp>
      <p:sp>
        <p:nvSpPr>
          <p:cNvPr id="145" name="Google Shape;180;p16"/>
          <p:cNvSpPr/>
          <p:nvPr/>
        </p:nvSpPr>
        <p:spPr>
          <a:xfrm>
            <a:off x="7123320" y="4422600"/>
            <a:ext cx="1986120" cy="512640"/>
          </a:xfrm>
          <a:prstGeom prst="rect">
            <a:avLst/>
          </a:prstGeom>
          <a:solidFill>
            <a:srgbClr val="00dbd0"/>
          </a:solidFill>
          <a:ln w="9525">
            <a:solidFill>
              <a:srgbClr val="ffffff"/>
            </a:solidFill>
            <a:round/>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
        <p:nvSpPr>
          <p:cNvPr id="146" name="Google Shape;181;p16"/>
          <p:cNvSpPr/>
          <p:nvPr/>
        </p:nvSpPr>
        <p:spPr>
          <a:xfrm flipH="1" rot="5400000">
            <a:off x="8380800" y="4167360"/>
            <a:ext cx="179640" cy="1068120"/>
          </a:xfrm>
          <a:prstGeom prst="round2SameRect">
            <a:avLst>
              <a:gd name="adj1" fmla="val 50000"/>
              <a:gd name="adj2" fmla="val 50000"/>
            </a:avLst>
          </a:prstGeom>
          <a:solidFill>
            <a:srgbClr val="cccccc"/>
          </a:solidFill>
          <a:ln w="0">
            <a:noFill/>
          </a:ln>
        </p:spPr>
        <p:style>
          <a:lnRef idx="0"/>
          <a:fillRef idx="0"/>
          <a:effectRef idx="0"/>
          <a:fontRef idx="minor"/>
        </p:style>
        <p:txBody>
          <a:bodyPr lIns="101160" rIns="101160" tIns="101160" bIns="101160" anchor="ctr">
            <a:noAutofit/>
          </a:bodyPr>
          <a:p>
            <a:pPr>
              <a:lnSpc>
                <a:spcPct val="100000"/>
              </a:lnSpc>
              <a:tabLst>
                <a:tab algn="l" pos="0"/>
              </a:tabLst>
            </a:pPr>
            <a:endParaRPr b="0" lang="fr-FR" sz="1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7" name="Google Shape;186;p17" descr=""/>
          <p:cNvPicPr/>
          <p:nvPr/>
        </p:nvPicPr>
        <p:blipFill>
          <a:blip r:embed="rId1"/>
          <a:stretch/>
        </p:blipFill>
        <p:spPr>
          <a:xfrm>
            <a:off x="145800" y="54000"/>
            <a:ext cx="576720" cy="385560"/>
          </a:xfrm>
          <a:prstGeom prst="rect">
            <a:avLst/>
          </a:prstGeom>
          <a:noFill/>
          <a:ln w="0">
            <a:noFill/>
          </a:ln>
        </p:spPr>
      </p:pic>
      <p:sp>
        <p:nvSpPr>
          <p:cNvPr id="148" name="Google Shape;187;p17"/>
          <p:cNvSpPr/>
          <p:nvPr/>
        </p:nvSpPr>
        <p:spPr>
          <a:xfrm>
            <a:off x="667800" y="575280"/>
            <a:ext cx="4339080" cy="325800"/>
          </a:xfrm>
          <a:prstGeom prst="rect">
            <a:avLst/>
          </a:prstGeom>
          <a:noFill/>
          <a:ln w="0">
            <a:noFill/>
          </a:ln>
        </p:spPr>
        <p:style>
          <a:lnRef idx="0"/>
          <a:fillRef idx="0"/>
          <a:effectRef idx="0"/>
          <a:fontRef idx="minor"/>
        </p:style>
        <p:txBody>
          <a:bodyPr lIns="0" rIns="0" tIns="0" bIns="0" anchor="t">
            <a:noAutofit/>
          </a:bodyPr>
          <a:p>
            <a:pPr>
              <a:lnSpc>
                <a:spcPct val="126000"/>
              </a:lnSpc>
              <a:tabLst>
                <a:tab algn="l" pos="0"/>
              </a:tabLst>
            </a:pPr>
            <a:r>
              <a:rPr b="1" lang="fr" sz="2029" strike="noStrike" u="none">
                <a:solidFill>
                  <a:srgbClr val="282824"/>
                </a:solidFill>
                <a:effectLst/>
                <a:uFillTx/>
                <a:latin typeface="Lato"/>
                <a:ea typeface="Lato"/>
              </a:rPr>
              <a:t>Récupération des Données Instagram</a:t>
            </a:r>
            <a:endParaRPr b="0" lang="fr-FR" sz="2029" strike="noStrike" u="none">
              <a:solidFill>
                <a:srgbClr val="000000"/>
              </a:solidFill>
              <a:effectLst/>
              <a:uFillTx/>
              <a:latin typeface="Arial"/>
            </a:endParaRPr>
          </a:p>
        </p:txBody>
      </p:sp>
      <p:sp>
        <p:nvSpPr>
          <p:cNvPr id="149" name="Google Shape;188;p17"/>
          <p:cNvSpPr/>
          <p:nvPr/>
        </p:nvSpPr>
        <p:spPr>
          <a:xfrm>
            <a:off x="667800" y="1058040"/>
            <a:ext cx="6909120" cy="500400"/>
          </a:xfrm>
          <a:prstGeom prst="rect">
            <a:avLst/>
          </a:prstGeom>
          <a:noFill/>
          <a:ln w="0">
            <a:noFill/>
          </a:ln>
        </p:spPr>
        <p:style>
          <a:lnRef idx="0"/>
          <a:fillRef idx="0"/>
          <a:effectRef idx="0"/>
          <a:fontRef idx="minor"/>
        </p:style>
        <p:txBody>
          <a:bodyPr lIns="0" rIns="0" tIns="0" bIns="0" anchor="t">
            <a:noAutofit/>
          </a:bodyPr>
          <a:p>
            <a:pPr>
              <a:lnSpc>
                <a:spcPct val="161000"/>
              </a:lnSpc>
              <a:tabLst>
                <a:tab algn="l" pos="0"/>
              </a:tabLst>
            </a:pPr>
            <a:r>
              <a:rPr b="0" lang="fr" sz="1000" strike="noStrike" u="none">
                <a:solidFill>
                  <a:srgbClr val="4a4a45"/>
                </a:solidFill>
                <a:effectLst/>
                <a:uFillTx/>
                <a:latin typeface="Lato"/>
                <a:ea typeface="Lato"/>
              </a:rPr>
              <a:t>L'extraction complète des 3024 posts a nécessité la mise en place d'une pagination pour parcourir l'ensemble du catalogue. Le processus d'authentification via Meta for Developers a permis d'obtenir un token longue durée valide 60 jours.</a:t>
            </a:r>
            <a:endParaRPr b="0" lang="fr-FR" sz="1000" strike="noStrike" u="none">
              <a:solidFill>
                <a:srgbClr val="000000"/>
              </a:solidFill>
              <a:effectLst/>
              <a:uFillTx/>
              <a:latin typeface="Arial"/>
            </a:endParaRPr>
          </a:p>
        </p:txBody>
      </p:sp>
      <p:pic>
        <p:nvPicPr>
          <p:cNvPr id="150" name="Google Shape;189;p17" descr="preencoded.png"/>
          <p:cNvPicPr/>
          <p:nvPr/>
        </p:nvPicPr>
        <p:blipFill>
          <a:blip r:embed="rId2"/>
          <a:stretch/>
        </p:blipFill>
        <p:spPr>
          <a:xfrm>
            <a:off x="667800" y="1676160"/>
            <a:ext cx="521280" cy="625680"/>
          </a:xfrm>
          <a:prstGeom prst="rect">
            <a:avLst/>
          </a:prstGeom>
          <a:noFill/>
          <a:ln w="0">
            <a:noFill/>
          </a:ln>
        </p:spPr>
      </p:pic>
      <p:sp>
        <p:nvSpPr>
          <p:cNvPr id="151" name="Google Shape;190;p17"/>
          <p:cNvSpPr/>
          <p:nvPr/>
        </p:nvSpPr>
        <p:spPr>
          <a:xfrm>
            <a:off x="1674720" y="1780560"/>
            <a:ext cx="2097720" cy="162720"/>
          </a:xfrm>
          <a:prstGeom prst="rect">
            <a:avLst/>
          </a:prstGeom>
          <a:noFill/>
          <a:ln w="0">
            <a:noFill/>
          </a:ln>
        </p:spPr>
        <p:style>
          <a:lnRef idx="0"/>
          <a:fillRef idx="0"/>
          <a:effectRef idx="0"/>
          <a:fontRef idx="minor"/>
        </p:style>
        <p:txBody>
          <a:bodyPr lIns="0" rIns="0" tIns="0" bIns="0" anchor="t">
            <a:noAutofit/>
          </a:bodyPr>
          <a:p>
            <a:pPr>
              <a:lnSpc>
                <a:spcPct val="128000"/>
              </a:lnSpc>
              <a:tabLst>
                <a:tab algn="l" pos="0"/>
              </a:tabLst>
            </a:pPr>
            <a:r>
              <a:rPr b="1" lang="fr" sz="1000" strike="noStrike" u="none">
                <a:solidFill>
                  <a:srgbClr val="4a4a45"/>
                </a:solidFill>
                <a:effectLst/>
                <a:uFillTx/>
                <a:latin typeface="Lato"/>
                <a:ea typeface="Lato"/>
              </a:rPr>
              <a:t>Authentification</a:t>
            </a:r>
            <a:endParaRPr b="0" lang="fr-FR" sz="1000" strike="noStrike" u="none">
              <a:solidFill>
                <a:srgbClr val="000000"/>
              </a:solidFill>
              <a:effectLst/>
              <a:uFillTx/>
              <a:latin typeface="Arial"/>
            </a:endParaRPr>
          </a:p>
        </p:txBody>
      </p:sp>
      <p:sp>
        <p:nvSpPr>
          <p:cNvPr id="152" name="Google Shape;191;p17"/>
          <p:cNvSpPr/>
          <p:nvPr/>
        </p:nvSpPr>
        <p:spPr>
          <a:xfrm>
            <a:off x="1674720" y="2006280"/>
            <a:ext cx="6838920" cy="166320"/>
          </a:xfrm>
          <a:prstGeom prst="rect">
            <a:avLst/>
          </a:prstGeom>
          <a:noFill/>
          <a:ln w="0">
            <a:noFill/>
          </a:ln>
        </p:spPr>
        <p:style>
          <a:lnRef idx="0"/>
          <a:fillRef idx="0"/>
          <a:effectRef idx="0"/>
          <a:fontRef idx="minor"/>
        </p:style>
        <p:txBody>
          <a:bodyPr lIns="0" rIns="0" tIns="0" bIns="0" anchor="t">
            <a:noAutofit/>
          </a:bodyPr>
          <a:p>
            <a:pPr>
              <a:lnSpc>
                <a:spcPct val="161000"/>
              </a:lnSpc>
              <a:tabLst>
                <a:tab algn="l" pos="0"/>
              </a:tabLst>
            </a:pPr>
            <a:r>
              <a:rPr b="0" lang="fr" sz="1000" strike="noStrike" u="none">
                <a:solidFill>
                  <a:srgbClr val="4a4a45"/>
                </a:solidFill>
                <a:effectLst/>
                <a:uFillTx/>
                <a:latin typeface="Lato"/>
                <a:ea typeface="Lato"/>
              </a:rPr>
              <a:t>Génération du token longue durée via OAuth avec app_id et app_secret</a:t>
            </a:r>
            <a:endParaRPr b="0" lang="fr-FR" sz="1000" strike="noStrike" u="none">
              <a:solidFill>
                <a:srgbClr val="000000"/>
              </a:solidFill>
              <a:effectLst/>
              <a:uFillTx/>
              <a:latin typeface="Arial"/>
            </a:endParaRPr>
          </a:p>
        </p:txBody>
      </p:sp>
      <p:pic>
        <p:nvPicPr>
          <p:cNvPr id="153" name="Google Shape;192;p17" descr="preencoded.png"/>
          <p:cNvPicPr/>
          <p:nvPr/>
        </p:nvPicPr>
        <p:blipFill>
          <a:blip r:embed="rId3"/>
          <a:stretch/>
        </p:blipFill>
        <p:spPr>
          <a:xfrm>
            <a:off x="667800" y="2302920"/>
            <a:ext cx="521280" cy="625680"/>
          </a:xfrm>
          <a:prstGeom prst="rect">
            <a:avLst/>
          </a:prstGeom>
          <a:noFill/>
          <a:ln w="0">
            <a:noFill/>
          </a:ln>
        </p:spPr>
      </p:pic>
      <p:sp>
        <p:nvSpPr>
          <p:cNvPr id="154" name="Google Shape;193;p17"/>
          <p:cNvSpPr/>
          <p:nvPr/>
        </p:nvSpPr>
        <p:spPr>
          <a:xfrm>
            <a:off x="1674720" y="2406960"/>
            <a:ext cx="2097720" cy="162720"/>
          </a:xfrm>
          <a:prstGeom prst="rect">
            <a:avLst/>
          </a:prstGeom>
          <a:noFill/>
          <a:ln w="0">
            <a:noFill/>
          </a:ln>
        </p:spPr>
        <p:style>
          <a:lnRef idx="0"/>
          <a:fillRef idx="0"/>
          <a:effectRef idx="0"/>
          <a:fontRef idx="minor"/>
        </p:style>
        <p:txBody>
          <a:bodyPr lIns="0" rIns="0" tIns="0" bIns="0" anchor="t">
            <a:noAutofit/>
          </a:bodyPr>
          <a:p>
            <a:pPr>
              <a:lnSpc>
                <a:spcPct val="128000"/>
              </a:lnSpc>
              <a:tabLst>
                <a:tab algn="l" pos="0"/>
              </a:tabLst>
            </a:pPr>
            <a:r>
              <a:rPr b="1" lang="fr" sz="1000" strike="noStrike" u="none">
                <a:solidFill>
                  <a:srgbClr val="4a4a45"/>
                </a:solidFill>
                <a:effectLst/>
                <a:uFillTx/>
                <a:latin typeface="Lato"/>
                <a:ea typeface="Lato"/>
              </a:rPr>
              <a:t>Pagination</a:t>
            </a:r>
            <a:endParaRPr b="0" lang="fr-FR" sz="1000" strike="noStrike" u="none">
              <a:solidFill>
                <a:srgbClr val="000000"/>
              </a:solidFill>
              <a:effectLst/>
              <a:uFillTx/>
              <a:latin typeface="Arial"/>
            </a:endParaRPr>
          </a:p>
        </p:txBody>
      </p:sp>
      <p:sp>
        <p:nvSpPr>
          <p:cNvPr id="155" name="Google Shape;194;p17"/>
          <p:cNvSpPr/>
          <p:nvPr/>
        </p:nvSpPr>
        <p:spPr>
          <a:xfrm>
            <a:off x="1674720" y="2632680"/>
            <a:ext cx="6838920" cy="166320"/>
          </a:xfrm>
          <a:prstGeom prst="rect">
            <a:avLst/>
          </a:prstGeom>
          <a:noFill/>
          <a:ln w="0">
            <a:noFill/>
          </a:ln>
        </p:spPr>
        <p:style>
          <a:lnRef idx="0"/>
          <a:fillRef idx="0"/>
          <a:effectRef idx="0"/>
          <a:fontRef idx="minor"/>
        </p:style>
        <p:txBody>
          <a:bodyPr lIns="0" rIns="0" tIns="0" bIns="0" anchor="t">
            <a:noAutofit/>
          </a:bodyPr>
          <a:p>
            <a:pPr>
              <a:lnSpc>
                <a:spcPct val="161000"/>
              </a:lnSpc>
              <a:tabLst>
                <a:tab algn="l" pos="0"/>
              </a:tabLst>
            </a:pPr>
            <a:r>
              <a:rPr b="0" lang="fr" sz="1000" strike="noStrike" u="none">
                <a:solidFill>
                  <a:srgbClr val="4a4a45"/>
                </a:solidFill>
                <a:effectLst/>
                <a:uFillTx/>
                <a:latin typeface="Lato"/>
                <a:ea typeface="Lato"/>
              </a:rPr>
              <a:t>Boucle while sur l'endpoint  pour récupérer les 3024 posts par lots de 25</a:t>
            </a:r>
            <a:endParaRPr b="0" lang="fr-FR" sz="1000" strike="noStrike" u="none">
              <a:solidFill>
                <a:srgbClr val="000000"/>
              </a:solidFill>
              <a:effectLst/>
              <a:uFillTx/>
              <a:latin typeface="Arial"/>
            </a:endParaRPr>
          </a:p>
        </p:txBody>
      </p:sp>
      <p:pic>
        <p:nvPicPr>
          <p:cNvPr id="156" name="Google Shape;195;p17" descr="preencoded.png"/>
          <p:cNvPicPr/>
          <p:nvPr/>
        </p:nvPicPr>
        <p:blipFill>
          <a:blip r:embed="rId4"/>
          <a:stretch/>
        </p:blipFill>
        <p:spPr>
          <a:xfrm>
            <a:off x="667800" y="2928960"/>
            <a:ext cx="521280" cy="625680"/>
          </a:xfrm>
          <a:prstGeom prst="rect">
            <a:avLst/>
          </a:prstGeom>
          <a:noFill/>
          <a:ln w="0">
            <a:noFill/>
          </a:ln>
        </p:spPr>
      </p:pic>
      <p:sp>
        <p:nvSpPr>
          <p:cNvPr id="157" name="Google Shape;196;p17"/>
          <p:cNvSpPr/>
          <p:nvPr/>
        </p:nvSpPr>
        <p:spPr>
          <a:xfrm>
            <a:off x="1674720" y="3033360"/>
            <a:ext cx="2097720" cy="162720"/>
          </a:xfrm>
          <a:prstGeom prst="rect">
            <a:avLst/>
          </a:prstGeom>
          <a:noFill/>
          <a:ln w="0">
            <a:noFill/>
          </a:ln>
        </p:spPr>
        <p:style>
          <a:lnRef idx="0"/>
          <a:fillRef idx="0"/>
          <a:effectRef idx="0"/>
          <a:fontRef idx="minor"/>
        </p:style>
        <p:txBody>
          <a:bodyPr lIns="0" rIns="0" tIns="0" bIns="0" anchor="t">
            <a:noAutofit/>
          </a:bodyPr>
          <a:p>
            <a:pPr>
              <a:lnSpc>
                <a:spcPct val="128000"/>
              </a:lnSpc>
              <a:tabLst>
                <a:tab algn="l" pos="0"/>
              </a:tabLst>
            </a:pPr>
            <a:r>
              <a:rPr b="1" lang="fr" sz="1000" strike="noStrike" u="none">
                <a:solidFill>
                  <a:srgbClr val="4a4a45"/>
                </a:solidFill>
                <a:effectLst/>
                <a:uFillTx/>
                <a:latin typeface="Lato"/>
                <a:ea typeface="Lato"/>
              </a:rPr>
              <a:t>Insights</a:t>
            </a:r>
            <a:endParaRPr b="0" lang="fr-FR" sz="1000" strike="noStrike" u="none">
              <a:solidFill>
                <a:srgbClr val="000000"/>
              </a:solidFill>
              <a:effectLst/>
              <a:uFillTx/>
              <a:latin typeface="Arial"/>
            </a:endParaRPr>
          </a:p>
        </p:txBody>
      </p:sp>
      <p:sp>
        <p:nvSpPr>
          <p:cNvPr id="158" name="Google Shape;197;p17"/>
          <p:cNvSpPr/>
          <p:nvPr/>
        </p:nvSpPr>
        <p:spPr>
          <a:xfrm>
            <a:off x="1674720" y="3259080"/>
            <a:ext cx="4012920" cy="500400"/>
          </a:xfrm>
          <a:prstGeom prst="rect">
            <a:avLst/>
          </a:prstGeom>
          <a:noFill/>
          <a:ln w="0">
            <a:noFill/>
          </a:ln>
        </p:spPr>
        <p:style>
          <a:lnRef idx="0"/>
          <a:fillRef idx="0"/>
          <a:effectRef idx="0"/>
          <a:fontRef idx="minor"/>
        </p:style>
        <p:txBody>
          <a:bodyPr lIns="0" rIns="0" tIns="0" bIns="0" anchor="t">
            <a:noAutofit/>
          </a:bodyPr>
          <a:p>
            <a:pPr>
              <a:lnSpc>
                <a:spcPct val="161000"/>
              </a:lnSpc>
              <a:tabLst>
                <a:tab algn="l" pos="0"/>
              </a:tabLst>
            </a:pPr>
            <a:r>
              <a:rPr b="0" lang="fr" sz="1000" strike="noStrike" u="none">
                <a:solidFill>
                  <a:srgbClr val="4a4a45"/>
                </a:solidFill>
                <a:effectLst/>
                <a:uFillTx/>
                <a:latin typeface="Lato"/>
                <a:ea typeface="Lato"/>
              </a:rPr>
              <a:t>Appel /insights et Media pour chaque post_id afin d'enrichir </a:t>
            </a:r>
            <a:endParaRPr b="0" lang="fr-FR" sz="1000" strike="noStrike" u="none">
              <a:solidFill>
                <a:srgbClr val="000000"/>
              </a:solidFill>
              <a:effectLst/>
              <a:uFillTx/>
              <a:latin typeface="Arial"/>
            </a:endParaRPr>
          </a:p>
          <a:p>
            <a:pPr>
              <a:lnSpc>
                <a:spcPct val="161000"/>
              </a:lnSpc>
              <a:tabLst>
                <a:tab algn="l" pos="0"/>
              </a:tabLst>
            </a:pPr>
            <a:r>
              <a:rPr b="0" lang="fr" sz="1000" strike="noStrike" u="none">
                <a:solidFill>
                  <a:srgbClr val="4a4a45"/>
                </a:solidFill>
                <a:effectLst/>
                <a:uFillTx/>
                <a:latin typeface="Lato"/>
                <a:ea typeface="Lato"/>
              </a:rPr>
              <a:t>avec notamment </a:t>
            </a:r>
            <a:r>
              <a:rPr b="1" lang="fr" sz="1000" strike="noStrike" u="none">
                <a:solidFill>
                  <a:srgbClr val="4a4a45"/>
                </a:solidFill>
                <a:effectLst/>
                <a:uFillTx/>
                <a:latin typeface="Lato"/>
                <a:ea typeface="Lato"/>
              </a:rPr>
              <a:t>likes</a:t>
            </a:r>
            <a:r>
              <a:rPr b="0" lang="fr" sz="1000" strike="noStrike" u="none">
                <a:solidFill>
                  <a:srgbClr val="4a4a45"/>
                </a:solidFill>
                <a:effectLst/>
                <a:uFillTx/>
                <a:latin typeface="Lato"/>
                <a:ea typeface="Lato"/>
              </a:rPr>
              <a:t>, </a:t>
            </a:r>
            <a:r>
              <a:rPr b="1" lang="fr" sz="1000" strike="noStrike" u="none">
                <a:solidFill>
                  <a:srgbClr val="4a4a45"/>
                </a:solidFill>
                <a:effectLst/>
                <a:uFillTx/>
                <a:latin typeface="Lato"/>
                <a:ea typeface="Lato"/>
              </a:rPr>
              <a:t>reach</a:t>
            </a:r>
            <a:r>
              <a:rPr b="0" lang="fr" sz="1000" strike="noStrike" u="none">
                <a:solidFill>
                  <a:srgbClr val="4a4a45"/>
                </a:solidFill>
                <a:effectLst/>
                <a:uFillTx/>
                <a:latin typeface="Lato"/>
                <a:ea typeface="Lato"/>
              </a:rPr>
              <a:t> et </a:t>
            </a:r>
            <a:r>
              <a:rPr b="1" lang="fr" sz="1000" strike="noStrike" u="none">
                <a:solidFill>
                  <a:srgbClr val="4a4a45"/>
                </a:solidFill>
                <a:effectLst/>
                <a:uFillTx/>
                <a:latin typeface="Lato"/>
                <a:ea typeface="Lato"/>
              </a:rPr>
              <a:t>media URL (qui pointe vers l’image)</a:t>
            </a:r>
            <a:endParaRPr b="0" lang="fr-FR" sz="1000" strike="noStrike" u="none">
              <a:solidFill>
                <a:srgbClr val="000000"/>
              </a:solidFill>
              <a:effectLst/>
              <a:uFillTx/>
              <a:latin typeface="Arial"/>
            </a:endParaRPr>
          </a:p>
        </p:txBody>
      </p:sp>
      <p:sp>
        <p:nvSpPr>
          <p:cNvPr id="159" name="Google Shape;198;p17"/>
          <p:cNvSpPr/>
          <p:nvPr/>
        </p:nvSpPr>
        <p:spPr>
          <a:xfrm>
            <a:off x="641160" y="4056480"/>
            <a:ext cx="2097720" cy="162720"/>
          </a:xfrm>
          <a:prstGeom prst="rect">
            <a:avLst/>
          </a:prstGeom>
          <a:noFill/>
          <a:ln w="0">
            <a:noFill/>
          </a:ln>
        </p:spPr>
        <p:style>
          <a:lnRef idx="0"/>
          <a:fillRef idx="0"/>
          <a:effectRef idx="0"/>
          <a:fontRef idx="minor"/>
        </p:style>
        <p:txBody>
          <a:bodyPr lIns="0" rIns="0" tIns="0" bIns="0" anchor="t">
            <a:noAutofit/>
          </a:bodyPr>
          <a:p>
            <a:pPr>
              <a:lnSpc>
                <a:spcPct val="128000"/>
              </a:lnSpc>
              <a:tabLst>
                <a:tab algn="l" pos="0"/>
              </a:tabLst>
            </a:pPr>
            <a:r>
              <a:rPr b="1" lang="fr" sz="1000" strike="noStrike" u="none">
                <a:solidFill>
                  <a:srgbClr val="282824"/>
                </a:solidFill>
                <a:effectLst/>
                <a:uFillTx/>
                <a:latin typeface="Lato"/>
                <a:ea typeface="Lato"/>
              </a:rPr>
              <a:t>dim_posts</a:t>
            </a:r>
            <a:endParaRPr b="0" lang="fr-FR" sz="1000" strike="noStrike" u="none">
              <a:solidFill>
                <a:srgbClr val="000000"/>
              </a:solidFill>
              <a:effectLst/>
              <a:uFillTx/>
              <a:latin typeface="Arial"/>
            </a:endParaRPr>
          </a:p>
        </p:txBody>
      </p:sp>
      <p:sp>
        <p:nvSpPr>
          <p:cNvPr id="160" name="Google Shape;199;p17"/>
          <p:cNvSpPr/>
          <p:nvPr/>
        </p:nvSpPr>
        <p:spPr>
          <a:xfrm>
            <a:off x="641160" y="4323600"/>
            <a:ext cx="2314440" cy="667440"/>
          </a:xfrm>
          <a:prstGeom prst="rect">
            <a:avLst/>
          </a:prstGeom>
          <a:noFill/>
          <a:ln w="0">
            <a:noFill/>
          </a:ln>
        </p:spPr>
        <p:style>
          <a:lnRef idx="0"/>
          <a:fillRef idx="0"/>
          <a:effectRef idx="0"/>
          <a:fontRef idx="minor"/>
        </p:style>
        <p:txBody>
          <a:bodyPr lIns="0" rIns="0" tIns="0" bIns="0" anchor="t">
            <a:noAutofit/>
          </a:bodyPr>
          <a:p>
            <a:pPr>
              <a:lnSpc>
                <a:spcPct val="161000"/>
              </a:lnSpc>
              <a:tabLst>
                <a:tab algn="l" pos="0"/>
              </a:tabLst>
            </a:pPr>
            <a:r>
              <a:rPr b="0" lang="fr" sz="1000" strike="noStrike" u="none">
                <a:solidFill>
                  <a:srgbClr val="4a4a45"/>
                </a:solidFill>
                <a:effectLst/>
                <a:uFillTx/>
                <a:latin typeface="Lato"/>
                <a:ea typeface="Lato"/>
              </a:rPr>
              <a:t>3024 entrées contenant id, caption, media_type, media_url, like_count, comments_count, timestamp</a:t>
            </a:r>
            <a:endParaRPr b="0" lang="fr-FR" sz="1000" strike="noStrike" u="none">
              <a:solidFill>
                <a:srgbClr val="000000"/>
              </a:solidFill>
              <a:effectLst/>
              <a:uFillTx/>
              <a:latin typeface="Arial"/>
            </a:endParaRPr>
          </a:p>
        </p:txBody>
      </p:sp>
      <p:sp>
        <p:nvSpPr>
          <p:cNvPr id="161" name="Google Shape;200;p17"/>
          <p:cNvSpPr/>
          <p:nvPr/>
        </p:nvSpPr>
        <p:spPr>
          <a:xfrm>
            <a:off x="3373200" y="4056480"/>
            <a:ext cx="2097720" cy="162720"/>
          </a:xfrm>
          <a:prstGeom prst="rect">
            <a:avLst/>
          </a:prstGeom>
          <a:noFill/>
          <a:ln w="0">
            <a:noFill/>
          </a:ln>
        </p:spPr>
        <p:style>
          <a:lnRef idx="0"/>
          <a:fillRef idx="0"/>
          <a:effectRef idx="0"/>
          <a:fontRef idx="minor"/>
        </p:style>
        <p:txBody>
          <a:bodyPr lIns="0" rIns="0" tIns="0" bIns="0" anchor="t">
            <a:noAutofit/>
          </a:bodyPr>
          <a:p>
            <a:pPr>
              <a:lnSpc>
                <a:spcPct val="128000"/>
              </a:lnSpc>
              <a:tabLst>
                <a:tab algn="l" pos="0"/>
              </a:tabLst>
            </a:pPr>
            <a:r>
              <a:rPr b="1" lang="fr" sz="1000" strike="noStrike" u="none">
                <a:solidFill>
                  <a:srgbClr val="282824"/>
                </a:solidFill>
                <a:effectLst/>
                <a:uFillTx/>
                <a:latin typeface="Lato"/>
                <a:ea typeface="Lato"/>
              </a:rPr>
              <a:t>dim_insights</a:t>
            </a:r>
            <a:endParaRPr b="0" lang="fr-FR" sz="1000" strike="noStrike" u="none">
              <a:solidFill>
                <a:srgbClr val="000000"/>
              </a:solidFill>
              <a:effectLst/>
              <a:uFillTx/>
              <a:latin typeface="Arial"/>
            </a:endParaRPr>
          </a:p>
        </p:txBody>
      </p:sp>
      <p:sp>
        <p:nvSpPr>
          <p:cNvPr id="162" name="Google Shape;201;p17"/>
          <p:cNvSpPr/>
          <p:nvPr/>
        </p:nvSpPr>
        <p:spPr>
          <a:xfrm>
            <a:off x="3373200" y="4323600"/>
            <a:ext cx="2314440" cy="500400"/>
          </a:xfrm>
          <a:prstGeom prst="rect">
            <a:avLst/>
          </a:prstGeom>
          <a:noFill/>
          <a:ln w="0">
            <a:noFill/>
          </a:ln>
        </p:spPr>
        <p:style>
          <a:lnRef idx="0"/>
          <a:fillRef idx="0"/>
          <a:effectRef idx="0"/>
          <a:fontRef idx="minor"/>
        </p:style>
        <p:txBody>
          <a:bodyPr lIns="0" rIns="0" tIns="0" bIns="0" anchor="t">
            <a:noAutofit/>
          </a:bodyPr>
          <a:p>
            <a:pPr>
              <a:lnSpc>
                <a:spcPct val="161000"/>
              </a:lnSpc>
              <a:tabLst>
                <a:tab algn="l" pos="0"/>
              </a:tabLst>
            </a:pPr>
            <a:r>
              <a:rPr b="0" lang="fr" sz="1000" strike="noStrike" u="none">
                <a:solidFill>
                  <a:srgbClr val="4a4a45"/>
                </a:solidFill>
                <a:effectLst/>
                <a:uFillTx/>
                <a:latin typeface="Lato"/>
                <a:ea typeface="Lato"/>
              </a:rPr>
              <a:t>3023 entrées avec post_id, reach, shares (données partielles depuis 2019)</a:t>
            </a:r>
            <a:endParaRPr b="0" lang="fr-FR" sz="1000" strike="noStrike" u="none">
              <a:solidFill>
                <a:srgbClr val="000000"/>
              </a:solidFill>
              <a:effectLst/>
              <a:uFillTx/>
              <a:latin typeface="Arial"/>
            </a:endParaRPr>
          </a:p>
        </p:txBody>
      </p:sp>
      <p:sp>
        <p:nvSpPr>
          <p:cNvPr id="163" name="Google Shape;202;p17"/>
          <p:cNvSpPr/>
          <p:nvPr/>
        </p:nvSpPr>
        <p:spPr>
          <a:xfrm>
            <a:off x="6105600" y="4056480"/>
            <a:ext cx="2097720" cy="162720"/>
          </a:xfrm>
          <a:prstGeom prst="rect">
            <a:avLst/>
          </a:prstGeom>
          <a:noFill/>
          <a:ln w="0">
            <a:noFill/>
          </a:ln>
        </p:spPr>
        <p:style>
          <a:lnRef idx="0"/>
          <a:fillRef idx="0"/>
          <a:effectRef idx="0"/>
          <a:fontRef idx="minor"/>
        </p:style>
        <p:txBody>
          <a:bodyPr lIns="0" rIns="0" tIns="0" bIns="0" anchor="t">
            <a:noAutofit/>
          </a:bodyPr>
          <a:p>
            <a:pPr>
              <a:lnSpc>
                <a:spcPct val="128000"/>
              </a:lnSpc>
              <a:tabLst>
                <a:tab algn="l" pos="0"/>
              </a:tabLst>
            </a:pPr>
            <a:r>
              <a:rPr b="1" lang="fr" sz="1000" strike="noStrike" u="none">
                <a:solidFill>
                  <a:srgbClr val="282824"/>
                </a:solidFill>
                <a:effectLst/>
                <a:uFillTx/>
                <a:latin typeface="Lato"/>
                <a:ea typeface="Lato"/>
              </a:rPr>
              <a:t>dim_pics</a:t>
            </a:r>
            <a:endParaRPr b="0" lang="fr-FR" sz="1000" strike="noStrike" u="none">
              <a:solidFill>
                <a:srgbClr val="000000"/>
              </a:solidFill>
              <a:effectLst/>
              <a:uFillTx/>
              <a:latin typeface="Arial"/>
            </a:endParaRPr>
          </a:p>
        </p:txBody>
      </p:sp>
      <p:sp>
        <p:nvSpPr>
          <p:cNvPr id="164" name="Google Shape;203;p17"/>
          <p:cNvSpPr/>
          <p:nvPr/>
        </p:nvSpPr>
        <p:spPr>
          <a:xfrm>
            <a:off x="6105600" y="4323600"/>
            <a:ext cx="2396880" cy="500400"/>
          </a:xfrm>
          <a:prstGeom prst="rect">
            <a:avLst/>
          </a:prstGeom>
          <a:noFill/>
          <a:ln w="0">
            <a:noFill/>
          </a:ln>
        </p:spPr>
        <p:style>
          <a:lnRef idx="0"/>
          <a:fillRef idx="0"/>
          <a:effectRef idx="0"/>
          <a:fontRef idx="minor"/>
        </p:style>
        <p:txBody>
          <a:bodyPr lIns="0" rIns="0" tIns="0" bIns="0" anchor="t">
            <a:noAutofit/>
          </a:bodyPr>
          <a:p>
            <a:pPr>
              <a:lnSpc>
                <a:spcPct val="161000"/>
              </a:lnSpc>
              <a:tabLst>
                <a:tab algn="l" pos="0"/>
              </a:tabLst>
            </a:pPr>
            <a:r>
              <a:rPr b="0" lang="fr" sz="1000" strike="noStrike" u="none">
                <a:solidFill>
                  <a:srgbClr val="4a4a45"/>
                </a:solidFill>
                <a:effectLst/>
                <a:uFillTx/>
                <a:latin typeface="Lato"/>
                <a:ea typeface="Lato"/>
              </a:rPr>
              <a:t>2884 images enrichies avec colorimétrie et détection de personnes</a:t>
            </a:r>
            <a:endParaRPr b="0" lang="fr-FR" sz="1000" strike="noStrike" u="none">
              <a:solidFill>
                <a:srgbClr val="000000"/>
              </a:solidFill>
              <a:effectLst/>
              <a:uFillTx/>
              <a:latin typeface="Arial"/>
            </a:endParaRPr>
          </a:p>
        </p:txBody>
      </p:sp>
      <p:sp>
        <p:nvSpPr>
          <p:cNvPr id="165" name="Google Shape;204;p17"/>
          <p:cNvSpPr/>
          <p:nvPr/>
        </p:nvSpPr>
        <p:spPr>
          <a:xfrm>
            <a:off x="5806080" y="3555000"/>
            <a:ext cx="2396880" cy="195120"/>
          </a:xfrm>
          <a:prstGeom prst="rect">
            <a:avLst/>
          </a:prstGeom>
          <a:noFill/>
          <a:ln w="0">
            <a:noFill/>
          </a:ln>
        </p:spPr>
        <p:style>
          <a:lnRef idx="0"/>
          <a:fillRef idx="0"/>
          <a:effectRef idx="0"/>
          <a:fontRef idx="minor"/>
        </p:style>
        <p:txBody>
          <a:bodyPr lIns="0" rIns="0" tIns="0" bIns="0" anchor="t">
            <a:noAutofit/>
          </a:bodyPr>
          <a:p>
            <a:pPr>
              <a:lnSpc>
                <a:spcPct val="161000"/>
              </a:lnSpc>
              <a:tabLst>
                <a:tab algn="l" pos="0"/>
              </a:tabLst>
            </a:pPr>
            <a:r>
              <a:rPr b="1" lang="fr" sz="1200" strike="noStrike" u="none">
                <a:solidFill>
                  <a:srgbClr val="4a4a45"/>
                </a:solidFill>
                <a:effectLst/>
                <a:uFillTx/>
                <a:latin typeface="Lato"/>
                <a:ea typeface="Lato"/>
              </a:rPr>
              <a:t>3 datasets en ressortent : </a:t>
            </a:r>
            <a:endParaRPr b="0" lang="fr-FR" sz="1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Google Shape;209;p18"/>
          <p:cNvSpPr/>
          <p:nvPr/>
        </p:nvSpPr>
        <p:spPr>
          <a:xfrm>
            <a:off x="1118880" y="54000"/>
            <a:ext cx="7270560" cy="568800"/>
          </a:xfrm>
          <a:prstGeom prst="rect">
            <a:avLst/>
          </a:prstGeom>
          <a:noFill/>
          <a:ln w="0">
            <a:noFill/>
          </a:ln>
        </p:spPr>
        <p:style>
          <a:lnRef idx="0"/>
          <a:fillRef idx="0"/>
          <a:effectRef idx="0"/>
          <a:fontRef idx="minor"/>
        </p:style>
        <p:txBody>
          <a:bodyPr lIns="0" rIns="0" tIns="0" bIns="0" anchor="t">
            <a:noAutofit/>
          </a:bodyPr>
          <a:p>
            <a:pPr>
              <a:lnSpc>
                <a:spcPct val="124000"/>
              </a:lnSpc>
              <a:tabLst>
                <a:tab algn="l" pos="0"/>
              </a:tabLst>
            </a:pPr>
            <a:r>
              <a:rPr b="1" lang="fr" sz="2500" strike="noStrike" u="none">
                <a:solidFill>
                  <a:srgbClr val="282824"/>
                </a:solidFill>
                <a:effectLst/>
                <a:uFillTx/>
                <a:latin typeface="Lato"/>
                <a:ea typeface="Lato"/>
              </a:rPr>
              <a:t>Indicateurs choisis &amp; appels via le Graph API</a:t>
            </a:r>
            <a:endParaRPr b="0" lang="fr-FR" sz="2500" strike="noStrike" u="none">
              <a:solidFill>
                <a:srgbClr val="000000"/>
              </a:solidFill>
              <a:effectLst/>
              <a:uFillTx/>
              <a:latin typeface="Arial"/>
            </a:endParaRPr>
          </a:p>
        </p:txBody>
      </p:sp>
      <p:pic>
        <p:nvPicPr>
          <p:cNvPr id="167" name="Google Shape;210;p18" descr=""/>
          <p:cNvPicPr/>
          <p:nvPr/>
        </p:nvPicPr>
        <p:blipFill>
          <a:blip r:embed="rId1"/>
          <a:stretch/>
        </p:blipFill>
        <p:spPr>
          <a:xfrm>
            <a:off x="145800" y="54000"/>
            <a:ext cx="576720" cy="385560"/>
          </a:xfrm>
          <a:prstGeom prst="rect">
            <a:avLst/>
          </a:prstGeom>
          <a:noFill/>
          <a:ln w="0">
            <a:noFill/>
          </a:ln>
        </p:spPr>
      </p:pic>
      <p:graphicFrame>
        <p:nvGraphicFramePr>
          <p:cNvPr id="168" name="Google Shape;211;p18"/>
          <p:cNvGraphicFramePr/>
          <p:nvPr/>
        </p:nvGraphicFramePr>
        <p:xfrm>
          <a:off x="0" y="772560"/>
          <a:ext cx="9093600" cy="4370760"/>
        </p:xfrm>
        <a:graphic>
          <a:graphicData uri="http://schemas.openxmlformats.org/drawingml/2006/table">
            <a:tbl>
              <a:tblPr/>
              <a:tblGrid>
                <a:gridCol w="1818720"/>
                <a:gridCol w="1818720"/>
                <a:gridCol w="1818720"/>
                <a:gridCol w="1818720"/>
                <a:gridCol w="1818720"/>
              </a:tblGrid>
              <a:tr h="331560">
                <a:tc>
                  <a:txBody>
                    <a:bodyPr lIns="0" rIns="0" tIns="0" bIns="0" anchor="t">
                      <a:noAutofit/>
                    </a:bodyPr>
                    <a:p>
                      <a:pPr>
                        <a:lnSpc>
                          <a:spcPct val="100000"/>
                        </a:lnSpc>
                        <a:tabLst>
                          <a:tab algn="l" pos="0"/>
                        </a:tabLst>
                      </a:pPr>
                      <a:r>
                        <a:rPr b="1" lang="fr" sz="1000" strike="noStrike" u="none">
                          <a:solidFill>
                            <a:srgbClr val="000000"/>
                          </a:solidFill>
                          <a:effectLst/>
                          <a:uFillTx/>
                          <a:latin typeface="Arial"/>
                          <a:ea typeface="Arial"/>
                        </a:rPr>
                        <a:t>Nom</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00dbd0"/>
                    </a:solidFill>
                  </a:tcPr>
                </a:tc>
                <a:tc>
                  <a:txBody>
                    <a:bodyPr lIns="0" rIns="0" tIns="0" bIns="0" anchor="t">
                      <a:noAutofit/>
                    </a:bodyPr>
                    <a:p>
                      <a:pPr>
                        <a:lnSpc>
                          <a:spcPct val="100000"/>
                        </a:lnSpc>
                        <a:tabLst>
                          <a:tab algn="l" pos="0"/>
                        </a:tabLst>
                      </a:pPr>
                      <a:r>
                        <a:rPr b="1" lang="fr" sz="1000" strike="noStrike" u="none">
                          <a:solidFill>
                            <a:srgbClr val="000000"/>
                          </a:solidFill>
                          <a:effectLst/>
                          <a:uFillTx/>
                          <a:latin typeface="Arial"/>
                          <a:ea typeface="Arial"/>
                        </a:rPr>
                        <a:t>Description</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00dbd0"/>
                    </a:solidFill>
                  </a:tcPr>
                </a:tc>
                <a:tc>
                  <a:txBody>
                    <a:bodyPr lIns="0" rIns="0" tIns="0" bIns="0" anchor="t">
                      <a:noAutofit/>
                    </a:bodyPr>
                    <a:p>
                      <a:pPr>
                        <a:lnSpc>
                          <a:spcPct val="100000"/>
                        </a:lnSpc>
                        <a:tabLst>
                          <a:tab algn="l" pos="0"/>
                        </a:tabLst>
                      </a:pPr>
                      <a:r>
                        <a:rPr b="1" lang="fr" sz="1000" strike="noStrike" u="none">
                          <a:solidFill>
                            <a:srgbClr val="000000"/>
                          </a:solidFill>
                          <a:effectLst/>
                          <a:uFillTx/>
                          <a:latin typeface="Arial"/>
                          <a:ea typeface="Arial"/>
                        </a:rPr>
                        <a:t>Intérêt</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00dbd0"/>
                    </a:solidFill>
                  </a:tcPr>
                </a:tc>
                <a:tc>
                  <a:txBody>
                    <a:bodyPr lIns="0" rIns="0" tIns="0" bIns="0" anchor="t">
                      <a:noAutofit/>
                    </a:bodyPr>
                    <a:p>
                      <a:pPr>
                        <a:lnSpc>
                          <a:spcPct val="100000"/>
                        </a:lnSpc>
                        <a:tabLst>
                          <a:tab algn="l" pos="0"/>
                        </a:tabLst>
                      </a:pPr>
                      <a:r>
                        <a:rPr b="1" lang="fr" sz="1000" strike="noStrike" u="none">
                          <a:solidFill>
                            <a:schemeClr val="dk1"/>
                          </a:solidFill>
                          <a:effectLst/>
                          <a:uFillTx/>
                          <a:latin typeface="Arial"/>
                          <a:ea typeface="Arial"/>
                        </a:rPr>
                        <a:t>Disponibilité</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00dbd0"/>
                    </a:solidFill>
                  </a:tcPr>
                </a:tc>
                <a:tc>
                  <a:txBody>
                    <a:bodyPr lIns="0" rIns="0" tIns="0" bIns="0" anchor="t">
                      <a:noAutofit/>
                    </a:bodyPr>
                    <a:p>
                      <a:pPr>
                        <a:lnSpc>
                          <a:spcPct val="100000"/>
                        </a:lnSpc>
                        <a:tabLst>
                          <a:tab algn="l" pos="0"/>
                        </a:tabLst>
                      </a:pPr>
                      <a:r>
                        <a:rPr b="1" lang="fr" sz="1000" strike="noStrike" u="none">
                          <a:solidFill>
                            <a:srgbClr val="000000"/>
                          </a:solidFill>
                          <a:effectLst/>
                          <a:uFillTx/>
                          <a:latin typeface="Arial"/>
                          <a:ea typeface="Arial"/>
                        </a:rPr>
                        <a:t>Exemples d’appels</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00dbd0"/>
                    </a:solidFill>
                  </a:tcPr>
                </a:tc>
              </a:tr>
              <a:tr h="934200">
                <a:tc>
                  <a:txBody>
                    <a:bodyPr lIns="0" rIns="0" tIns="0" bIns="0" anchor="t">
                      <a:noAutofit/>
                    </a:bodyPr>
                    <a:p>
                      <a:pPr>
                        <a:lnSpc>
                          <a:spcPct val="100000"/>
                        </a:lnSpc>
                        <a:tabLst>
                          <a:tab algn="l" pos="0"/>
                        </a:tabLst>
                      </a:pPr>
                      <a:r>
                        <a:rPr b="1" lang="fr" sz="1000" strike="noStrike" u="none">
                          <a:solidFill>
                            <a:srgbClr val="000000"/>
                          </a:solidFill>
                          <a:effectLst/>
                          <a:uFillTx/>
                          <a:latin typeface="Arial"/>
                          <a:ea typeface="Arial"/>
                        </a:rPr>
                        <a:t>Reach</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0" rIns="0" tIns="0" bIns="0" anchor="t">
                      <a:noAutofit/>
                    </a:bodyPr>
                    <a:p>
                      <a:pPr>
                        <a:lnSpc>
                          <a:spcPct val="100000"/>
                        </a:lnSpc>
                        <a:tabLst>
                          <a:tab algn="l" pos="0"/>
                        </a:tabLst>
                      </a:pPr>
                      <a:r>
                        <a:rPr b="0" lang="fr" sz="1000" strike="noStrike" u="none">
                          <a:solidFill>
                            <a:srgbClr val="000000"/>
                          </a:solidFill>
                          <a:effectLst/>
                          <a:uFillTx/>
                          <a:latin typeface="Arial"/>
                          <a:ea typeface="Arial"/>
                        </a:rPr>
                        <a:t>Le nombre de comptes uniques qui ont vu cette publication (disponible que depuis 2019)</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0" rIns="0" tIns="0" bIns="0" anchor="t">
                      <a:noAutofit/>
                    </a:bodyPr>
                    <a:p>
                      <a:pPr>
                        <a:lnSpc>
                          <a:spcPct val="100000"/>
                        </a:lnSpc>
                        <a:tabLst>
                          <a:tab algn="l" pos="0"/>
                        </a:tabLst>
                      </a:pPr>
                      <a:r>
                        <a:rPr b="0" lang="fr" sz="1000" strike="noStrike" u="none">
                          <a:solidFill>
                            <a:srgbClr val="000000"/>
                          </a:solidFill>
                          <a:effectLst/>
                          <a:uFillTx/>
                          <a:latin typeface="Arial"/>
                          <a:ea typeface="Arial"/>
                        </a:rPr>
                        <a:t>Analytics : mesure la performance des posts via l’audience</a:t>
                      </a:r>
                      <a:endParaRPr b="0" lang="fr-FR" sz="1000" strike="noStrike" u="none">
                        <a:solidFill>
                          <a:srgbClr val="000000"/>
                        </a:solidFill>
                        <a:effectLst/>
                        <a:uFillTx/>
                        <a:latin typeface="Arial"/>
                      </a:endParaRPr>
                    </a:p>
                    <a:p>
                      <a:pPr>
                        <a:lnSpc>
                          <a:spcPct val="100000"/>
                        </a:lnSpc>
                        <a:tabLst>
                          <a:tab algn="l" pos="0"/>
                        </a:tabLst>
                      </a:pPr>
                      <a:r>
                        <a:rPr b="0" lang="fr" sz="1000" strike="noStrike" u="none">
                          <a:solidFill>
                            <a:srgbClr val="000000"/>
                          </a:solidFill>
                          <a:effectLst/>
                          <a:uFillTx/>
                          <a:latin typeface="Arial"/>
                          <a:ea typeface="Arial"/>
                        </a:rPr>
                        <a:t>ML : Va permettre de calculer le score de viralité</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0" rIns="0" tIns="0" bIns="0" anchor="t">
                      <a:noAutofit/>
                    </a:bodyPr>
                    <a:p>
                      <a:pPr>
                        <a:lnSpc>
                          <a:spcPct val="100000"/>
                        </a:lnSpc>
                        <a:tabLst>
                          <a:tab algn="l" pos="0"/>
                        </a:tabLst>
                      </a:pPr>
                      <a:r>
                        <a:rPr b="0" lang="fr" sz="1000" strike="noStrike" u="none">
                          <a:solidFill>
                            <a:schemeClr val="dk1"/>
                          </a:solidFill>
                          <a:effectLst/>
                          <a:uFillTx/>
                          <a:latin typeface="Arial"/>
                          <a:ea typeface="Arial"/>
                        </a:rPr>
                        <a:t>Dispo dans le endpoint /insights appelé dans Python</a:t>
                      </a:r>
                      <a:endParaRPr b="0" lang="fr-FR" sz="1000" strike="noStrike" u="none">
                        <a:solidFill>
                          <a:srgbClr val="000000"/>
                        </a:solidFill>
                        <a:effectLst/>
                        <a:uFillTx/>
                        <a:latin typeface="Arial"/>
                      </a:endParaRPr>
                    </a:p>
                    <a:p>
                      <a:pPr>
                        <a:lnSpc>
                          <a:spcPct val="100000"/>
                        </a:lnSpc>
                        <a:tabLst>
                          <a:tab algn="l" pos="0"/>
                        </a:tabLst>
                      </a:pP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0" rIns="0" tIns="0" bIns="0" anchor="t">
                      <a:noAutofit/>
                    </a:bodyPr>
                    <a:p>
                      <a:pPr>
                        <a:lnSpc>
                          <a:spcPct val="100000"/>
                        </a:lnSpc>
                        <a:tabLst>
                          <a:tab algn="l" pos="0"/>
                        </a:tabLst>
                      </a:pPr>
                      <a:r>
                        <a:rPr b="0" lang="fr" sz="1000" strike="noStrike" u="none">
                          <a:solidFill>
                            <a:srgbClr val="000000"/>
                          </a:solidFill>
                          <a:effectLst/>
                          <a:uFillTx/>
                          <a:latin typeface="Arial"/>
                          <a:ea typeface="Arial"/>
                        </a:rPr>
                        <a:t>https://graph.facebook.com/v18.0/{post_id}/</a:t>
                      </a:r>
                      <a:r>
                        <a:rPr b="1" lang="fr" sz="1000" strike="noStrike" u="none">
                          <a:solidFill>
                            <a:srgbClr val="000000"/>
                          </a:solidFill>
                          <a:effectLst/>
                          <a:uFillTx/>
                          <a:latin typeface="Arial"/>
                          <a:ea typeface="Arial"/>
                        </a:rPr>
                        <a:t>insights</a:t>
                      </a:r>
                      <a:r>
                        <a:rPr b="0" lang="fr" sz="1000" strike="noStrike" u="none">
                          <a:solidFill>
                            <a:srgbClr val="000000"/>
                          </a:solidFill>
                          <a:effectLst/>
                          <a:uFillTx/>
                          <a:latin typeface="Arial"/>
                          <a:ea typeface="Arial"/>
                        </a:rPr>
                        <a:t>?metric=</a:t>
                      </a:r>
                      <a:r>
                        <a:rPr b="1" lang="fr" sz="1000" strike="noStrike" u="none">
                          <a:solidFill>
                            <a:srgbClr val="000000"/>
                          </a:solidFill>
                          <a:effectLst/>
                          <a:uFillTx/>
                          <a:latin typeface="Arial"/>
                          <a:ea typeface="Arial"/>
                        </a:rPr>
                        <a:t>reach</a:t>
                      </a:r>
                      <a:r>
                        <a:rPr b="0" lang="fr" sz="1000" strike="noStrike" u="none">
                          <a:solidFill>
                            <a:srgbClr val="000000"/>
                          </a:solidFill>
                          <a:effectLst/>
                          <a:uFillTx/>
                          <a:latin typeface="Arial"/>
                          <a:ea typeface="Arial"/>
                        </a:rPr>
                        <a:t>access_token={access_token}</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934200">
                <a:tc>
                  <a:txBody>
                    <a:bodyPr lIns="0" rIns="0" tIns="0" bIns="0" anchor="t">
                      <a:noAutofit/>
                    </a:bodyPr>
                    <a:p>
                      <a:pPr>
                        <a:lnSpc>
                          <a:spcPct val="100000"/>
                        </a:lnSpc>
                        <a:tabLst>
                          <a:tab algn="l" pos="0"/>
                        </a:tabLst>
                      </a:pPr>
                      <a:r>
                        <a:rPr b="1" lang="fr" sz="1000" strike="noStrike" u="none">
                          <a:solidFill>
                            <a:srgbClr val="000000"/>
                          </a:solidFill>
                          <a:effectLst/>
                          <a:uFillTx/>
                          <a:latin typeface="Arial"/>
                          <a:ea typeface="Arial"/>
                        </a:rPr>
                        <a:t>Likes</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0" rIns="0" tIns="0" bIns="0" anchor="t">
                      <a:noAutofit/>
                    </a:bodyPr>
                    <a:p>
                      <a:pPr>
                        <a:lnSpc>
                          <a:spcPct val="100000"/>
                        </a:lnSpc>
                        <a:tabLst>
                          <a:tab algn="l" pos="0"/>
                        </a:tabLst>
                      </a:pPr>
                      <a:r>
                        <a:rPr b="0" lang="fr" sz="1000" strike="noStrike" u="none">
                          <a:solidFill>
                            <a:srgbClr val="000000"/>
                          </a:solidFill>
                          <a:effectLst/>
                          <a:uFillTx/>
                          <a:latin typeface="Arial"/>
                          <a:ea typeface="Arial"/>
                        </a:rPr>
                        <a:t>Le nombre de J’aime sur votre publication (dont la photo est visible via </a:t>
                      </a:r>
                      <a:r>
                        <a:rPr b="1" lang="fr" sz="1000" strike="noStrike" u="none">
                          <a:solidFill>
                            <a:srgbClr val="000000"/>
                          </a:solidFill>
                          <a:effectLst/>
                          <a:uFillTx/>
                          <a:latin typeface="Arial"/>
                          <a:ea typeface="Arial"/>
                        </a:rPr>
                        <a:t>media_url</a:t>
                      </a:r>
                      <a:r>
                        <a:rPr b="0" lang="fr" sz="1000" strike="noStrike" u="none">
                          <a:solidFill>
                            <a:srgbClr val="000000"/>
                          </a:solidFill>
                          <a:effectLst/>
                          <a:uFillTx/>
                          <a:latin typeface="Arial"/>
                          <a:ea typeface="Arial"/>
                        </a:rPr>
                        <a:t>)</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0" rIns="0" tIns="0" bIns="0" anchor="t">
                      <a:noAutofit/>
                    </a:bodyPr>
                    <a:p>
                      <a:pPr>
                        <a:lnSpc>
                          <a:spcPct val="100000"/>
                        </a:lnSpc>
                        <a:tabLst>
                          <a:tab algn="l" pos="0"/>
                        </a:tabLst>
                      </a:pPr>
                      <a:r>
                        <a:rPr b="0" lang="fr" sz="1000" strike="noStrike" u="none">
                          <a:solidFill>
                            <a:schemeClr val="dk1"/>
                          </a:solidFill>
                          <a:effectLst/>
                          <a:uFillTx/>
                          <a:latin typeface="Arial"/>
                          <a:ea typeface="Arial"/>
                        </a:rPr>
                        <a:t>Analytics : mesure la performance des posts via l’engagement</a:t>
                      </a:r>
                      <a:endParaRPr b="0" lang="fr-FR" sz="1000" strike="noStrike" u="none">
                        <a:solidFill>
                          <a:srgbClr val="000000"/>
                        </a:solidFill>
                        <a:effectLst/>
                        <a:uFillTx/>
                        <a:latin typeface="Arial"/>
                      </a:endParaRPr>
                    </a:p>
                    <a:p>
                      <a:pPr>
                        <a:lnSpc>
                          <a:spcPct val="100000"/>
                        </a:lnSpc>
                        <a:tabLst>
                          <a:tab algn="l" pos="0"/>
                        </a:tabLst>
                      </a:pPr>
                      <a:r>
                        <a:rPr b="0" lang="fr" sz="1000" strike="noStrike" u="none">
                          <a:solidFill>
                            <a:schemeClr val="dk1"/>
                          </a:solidFill>
                          <a:effectLst/>
                          <a:uFillTx/>
                          <a:latin typeface="Arial"/>
                          <a:ea typeface="Arial"/>
                        </a:rPr>
                        <a:t>ML : Va permettre de calculer le score de viralité</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0" rIns="0" tIns="0" bIns="0" anchor="t">
                      <a:noAutofit/>
                    </a:bodyPr>
                    <a:p>
                      <a:pPr>
                        <a:lnSpc>
                          <a:spcPct val="100000"/>
                        </a:lnSpc>
                        <a:tabLst>
                          <a:tab algn="l" pos="0"/>
                        </a:tabLst>
                      </a:pPr>
                      <a:r>
                        <a:rPr b="0" lang="fr" sz="1000" strike="noStrike" u="none">
                          <a:solidFill>
                            <a:schemeClr val="dk1"/>
                          </a:solidFill>
                          <a:effectLst/>
                          <a:uFillTx/>
                          <a:latin typeface="Arial"/>
                          <a:ea typeface="Arial"/>
                        </a:rPr>
                        <a:t>Dispo dans le endpoint /medias appelé dans Python</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0" rIns="0" tIns="0" bIns="0" anchor="t">
                      <a:noAutofit/>
                    </a:bodyPr>
                    <a:p>
                      <a:pPr>
                        <a:lnSpc>
                          <a:spcPct val="100000"/>
                        </a:lnSpc>
                        <a:tabLst>
                          <a:tab algn="l" pos="0"/>
                        </a:tabLst>
                      </a:pPr>
                      <a:r>
                        <a:rPr b="0" lang="fr" sz="1000" strike="noStrike" u="none">
                          <a:solidFill>
                            <a:schemeClr val="dk1"/>
                          </a:solidFill>
                          <a:effectLst/>
                          <a:uFillTx/>
                          <a:latin typeface="Arial"/>
                          <a:ea typeface="Arial"/>
                        </a:rPr>
                        <a:t>https://graph.facebook.com/v18.0/{ig_user_id}/</a:t>
                      </a:r>
                      <a:r>
                        <a:rPr b="1" lang="fr" sz="1000" strike="noStrike" u="none">
                          <a:solidFill>
                            <a:schemeClr val="dk1"/>
                          </a:solidFill>
                          <a:effectLst/>
                          <a:uFillTx/>
                          <a:latin typeface="Arial"/>
                          <a:ea typeface="Arial"/>
                        </a:rPr>
                        <a:t>media</a:t>
                      </a:r>
                      <a:r>
                        <a:rPr b="0" lang="fr" sz="1000" strike="noStrike" u="none">
                          <a:solidFill>
                            <a:schemeClr val="dk1"/>
                          </a:solidFill>
                          <a:effectLst/>
                          <a:uFillTx/>
                          <a:latin typeface="Arial"/>
                          <a:ea typeface="Arial"/>
                        </a:rPr>
                        <a:t>?fields=,</a:t>
                      </a:r>
                      <a:r>
                        <a:rPr b="1" lang="fr" sz="1000" strike="noStrike" u="none">
                          <a:solidFill>
                            <a:schemeClr val="dk1"/>
                          </a:solidFill>
                          <a:effectLst/>
                          <a:uFillTx/>
                          <a:latin typeface="Arial"/>
                          <a:ea typeface="Arial"/>
                        </a:rPr>
                        <a:t>like_count</a:t>
                      </a:r>
                      <a:r>
                        <a:rPr b="0" lang="fr" sz="1000" strike="noStrike" u="none">
                          <a:solidFill>
                            <a:schemeClr val="dk1"/>
                          </a:solidFill>
                          <a:effectLst/>
                          <a:uFillTx/>
                          <a:latin typeface="Arial"/>
                          <a:ea typeface="Arial"/>
                        </a:rPr>
                        <a:t>,</a:t>
                      </a:r>
                      <a:r>
                        <a:rPr b="1" lang="fr" sz="1000" strike="noStrike" u="none">
                          <a:solidFill>
                            <a:schemeClr val="dk1"/>
                          </a:solidFill>
                          <a:effectLst/>
                          <a:uFillTx/>
                          <a:latin typeface="Arial"/>
                          <a:ea typeface="Arial"/>
                        </a:rPr>
                        <a:t>timestamp,media_url</a:t>
                      </a:r>
                      <a:r>
                        <a:rPr b="0" lang="fr" sz="1000" strike="noStrike" u="none">
                          <a:solidFill>
                            <a:schemeClr val="dk1"/>
                          </a:solidFill>
                          <a:effectLst/>
                          <a:uFillTx/>
                          <a:latin typeface="Arial"/>
                          <a:ea typeface="Arial"/>
                        </a:rPr>
                        <a:t>&amp;access_token={access_token}"</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994680">
                <a:tc>
                  <a:txBody>
                    <a:bodyPr lIns="0" rIns="0" tIns="0" bIns="0" anchor="t">
                      <a:noAutofit/>
                    </a:bodyPr>
                    <a:p>
                      <a:pPr>
                        <a:lnSpc>
                          <a:spcPct val="100000"/>
                        </a:lnSpc>
                        <a:tabLst>
                          <a:tab algn="l" pos="0"/>
                        </a:tabLst>
                      </a:pPr>
                      <a:r>
                        <a:rPr b="1" lang="fr" sz="1000" strike="noStrike" u="none">
                          <a:solidFill>
                            <a:srgbClr val="000000"/>
                          </a:solidFill>
                          <a:effectLst/>
                          <a:uFillTx/>
                          <a:latin typeface="Arial"/>
                          <a:ea typeface="Arial"/>
                        </a:rPr>
                        <a:t>Timestamp</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0" rIns="0" tIns="0" bIns="0" anchor="t">
                      <a:noAutofit/>
                    </a:bodyPr>
                    <a:p>
                      <a:pPr>
                        <a:lnSpc>
                          <a:spcPct val="100000"/>
                        </a:lnSpc>
                        <a:tabLst>
                          <a:tab algn="l" pos="0"/>
                        </a:tabLst>
                      </a:pPr>
                      <a:r>
                        <a:rPr b="0" lang="fr" sz="1000" strike="noStrike" u="none">
                          <a:solidFill>
                            <a:schemeClr val="dk1"/>
                          </a:solidFill>
                          <a:effectLst/>
                          <a:uFillTx/>
                          <a:latin typeface="Arial"/>
                          <a:ea typeface="Arial"/>
                        </a:rPr>
                        <a:t>La date et l’heure de la publication au format YYYY-MM-JJTHH:MM:SS</a:t>
                      </a:r>
                      <a:endParaRPr b="0" lang="fr-FR" sz="100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0" rIns="0" tIns="0" bIns="0" anchor="t">
                      <a:noAutofit/>
                    </a:bodyPr>
                    <a:p>
                      <a:pPr>
                        <a:lnSpc>
                          <a:spcPct val="100000"/>
                        </a:lnSpc>
                        <a:tabLst>
                          <a:tab algn="l" pos="0"/>
                        </a:tabLst>
                      </a:pPr>
                      <a:r>
                        <a:rPr b="0" lang="fr" sz="1000" strike="noStrike" u="none">
                          <a:solidFill>
                            <a:srgbClr val="000000"/>
                          </a:solidFill>
                          <a:effectLst/>
                          <a:uFillTx/>
                          <a:latin typeface="Arial"/>
                          <a:ea typeface="Arial"/>
                        </a:rPr>
                        <a:t>Analytics : permet d’y extraire saisonnalité et moments de la journée</a:t>
                      </a:r>
                      <a:endParaRPr b="0" lang="fr-FR" sz="1000" strike="noStrike" u="none">
                        <a:solidFill>
                          <a:srgbClr val="000000"/>
                        </a:solidFill>
                        <a:effectLst/>
                        <a:uFillTx/>
                        <a:latin typeface="Arial"/>
                      </a:endParaRPr>
                    </a:p>
                    <a:p>
                      <a:pPr>
                        <a:lnSpc>
                          <a:spcPct val="100000"/>
                        </a:lnSpc>
                        <a:tabLst>
                          <a:tab algn="l" pos="0"/>
                        </a:tabLst>
                      </a:pPr>
                      <a:r>
                        <a:rPr b="0" lang="fr" sz="1000" strike="noStrike" u="none">
                          <a:solidFill>
                            <a:srgbClr val="000000"/>
                          </a:solidFill>
                          <a:effectLst/>
                          <a:uFillTx/>
                          <a:latin typeface="Arial"/>
                          <a:ea typeface="Arial"/>
                        </a:rPr>
                        <a:t>ML : ces 2 indicateurs peuvent influencer le score</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0" rIns="0" tIns="0" bIns="0" anchor="t">
                      <a:noAutofit/>
                    </a:bodyPr>
                    <a:p>
                      <a:pPr>
                        <a:lnSpc>
                          <a:spcPct val="100000"/>
                        </a:lnSpc>
                        <a:tabLst>
                          <a:tab algn="l" pos="0"/>
                        </a:tabLst>
                      </a:pPr>
                      <a:r>
                        <a:rPr b="0" lang="fr" sz="1000" strike="noStrike" u="none">
                          <a:solidFill>
                            <a:schemeClr val="dk1"/>
                          </a:solidFill>
                          <a:effectLst/>
                          <a:uFillTx/>
                          <a:latin typeface="Arial"/>
                          <a:ea typeface="Arial"/>
                        </a:rPr>
                        <a:t>Dispo dans le endpoint /medias appelé dans Python</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0" rIns="0" tIns="0" bIns="0" anchor="t">
                      <a:noAutofit/>
                    </a:bodyPr>
                    <a:p>
                      <a:pPr>
                        <a:lnSpc>
                          <a:spcPct val="100000"/>
                        </a:lnSpc>
                        <a:tabLst>
                          <a:tab algn="l" pos="0"/>
                        </a:tabLst>
                      </a:pPr>
                      <a:r>
                        <a:rPr b="1" lang="fr" sz="1000" strike="noStrike" u="none">
                          <a:solidFill>
                            <a:schemeClr val="dk1"/>
                          </a:solidFill>
                          <a:effectLst/>
                          <a:uFillTx/>
                          <a:latin typeface="Arial"/>
                          <a:ea typeface="Arial"/>
                        </a:rPr>
                        <a:t>media</a:t>
                      </a:r>
                      <a:r>
                        <a:rPr b="0" lang="fr" sz="1000" strike="noStrike" u="none">
                          <a:solidFill>
                            <a:schemeClr val="dk1"/>
                          </a:solidFill>
                          <a:effectLst/>
                          <a:uFillTx/>
                          <a:latin typeface="Arial"/>
                          <a:ea typeface="Arial"/>
                        </a:rPr>
                        <a:t>?fields=,</a:t>
                      </a:r>
                      <a:r>
                        <a:rPr b="1" lang="fr" sz="1000" strike="noStrike" u="none">
                          <a:solidFill>
                            <a:schemeClr val="dk1"/>
                          </a:solidFill>
                          <a:effectLst/>
                          <a:uFillTx/>
                          <a:latin typeface="Arial"/>
                          <a:ea typeface="Arial"/>
                        </a:rPr>
                        <a:t>timestamp</a:t>
                      </a:r>
                      <a:r>
                        <a:rPr b="0" lang="fr" sz="1000" strike="noStrike" u="none">
                          <a:solidFill>
                            <a:schemeClr val="dk1"/>
                          </a:solidFill>
                          <a:effectLst/>
                          <a:uFillTx/>
                          <a:latin typeface="Arial"/>
                          <a:ea typeface="Arial"/>
                        </a:rPr>
                        <a:t>&amp;access_token={access_token}" + transformations posterieures</a:t>
                      </a:r>
                      <a:endParaRPr b="0" lang="fr-FR" sz="1000" strike="noStrike" u="none">
                        <a:solidFill>
                          <a:srgbClr val="000000"/>
                        </a:solidFill>
                        <a:effectLst/>
                        <a:uFillTx/>
                        <a:latin typeface="Arial"/>
                      </a:endParaRPr>
                    </a:p>
                    <a:p>
                      <a:pPr>
                        <a:lnSpc>
                          <a:spcPct val="100000"/>
                        </a:lnSpc>
                        <a:tabLst>
                          <a:tab algn="l" pos="0"/>
                        </a:tabLst>
                      </a:pPr>
                      <a:endParaRPr b="0" lang="fr-FR" sz="14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783720">
                <a:tc>
                  <a:txBody>
                    <a:bodyPr lIns="0" rIns="0" tIns="0" bIns="0" anchor="t">
                      <a:noAutofit/>
                    </a:bodyPr>
                    <a:p>
                      <a:pPr>
                        <a:lnSpc>
                          <a:spcPct val="100000"/>
                        </a:lnSpc>
                        <a:tabLst>
                          <a:tab algn="l" pos="0"/>
                        </a:tabLst>
                      </a:pPr>
                      <a:r>
                        <a:rPr b="1" lang="fr" sz="1000" strike="noStrike" u="none">
                          <a:solidFill>
                            <a:srgbClr val="000000"/>
                          </a:solidFill>
                          <a:effectLst/>
                          <a:uFillTx/>
                          <a:latin typeface="Arial"/>
                          <a:ea typeface="Arial"/>
                        </a:rPr>
                        <a:t>People</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0" rIns="0" tIns="0" bIns="0" anchor="t">
                      <a:noAutofit/>
                    </a:bodyPr>
                    <a:p>
                      <a:pPr>
                        <a:lnSpc>
                          <a:spcPct val="100000"/>
                        </a:lnSpc>
                        <a:tabLst>
                          <a:tab algn="l" pos="0"/>
                        </a:tabLst>
                      </a:pPr>
                      <a:r>
                        <a:rPr b="0" lang="fr" sz="1000" strike="noStrike" u="none">
                          <a:solidFill>
                            <a:srgbClr val="000000"/>
                          </a:solidFill>
                          <a:effectLst/>
                          <a:uFillTx/>
                          <a:latin typeface="Arial"/>
                          <a:ea typeface="Arial"/>
                        </a:rPr>
                        <a:t>Description de la photo : portrait, groupes ou sans personnes identifiées</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0" rIns="0" tIns="0" bIns="0" anchor="t">
                      <a:noAutofit/>
                    </a:bodyPr>
                    <a:p>
                      <a:pPr>
                        <a:lnSpc>
                          <a:spcPct val="100000"/>
                        </a:lnSpc>
                        <a:tabLst>
                          <a:tab algn="l" pos="0"/>
                        </a:tabLst>
                      </a:pPr>
                      <a:r>
                        <a:rPr b="0" lang="fr" sz="1000" strike="noStrike" u="none">
                          <a:solidFill>
                            <a:schemeClr val="dk1"/>
                          </a:solidFill>
                          <a:effectLst/>
                          <a:uFillTx/>
                          <a:latin typeface="Arial"/>
                          <a:ea typeface="Arial"/>
                        </a:rPr>
                        <a:t>ML : cet indicateur peuvent influencer le score</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0" rIns="0" tIns="0" bIns="0" anchor="t">
                      <a:noAutofit/>
                    </a:bodyPr>
                    <a:p>
                      <a:pPr>
                        <a:lnSpc>
                          <a:spcPct val="100000"/>
                        </a:lnSpc>
                        <a:tabLst>
                          <a:tab algn="l" pos="0"/>
                        </a:tabLst>
                      </a:pPr>
                      <a:r>
                        <a:rPr b="0" lang="fr" sz="1000" strike="noStrike" u="none">
                          <a:solidFill>
                            <a:schemeClr val="dk1"/>
                          </a:solidFill>
                          <a:effectLst/>
                          <a:uFillTx/>
                          <a:latin typeface="Arial"/>
                          <a:ea typeface="Arial"/>
                        </a:rPr>
                        <a:t>Donnée enrichie via le modèle YOLO (la photo à analyser est visible via </a:t>
                      </a:r>
                      <a:r>
                        <a:rPr b="1" lang="fr" sz="1000" strike="noStrike" u="none">
                          <a:solidFill>
                            <a:schemeClr val="dk1"/>
                          </a:solidFill>
                          <a:effectLst/>
                          <a:uFillTx/>
                          <a:latin typeface="Arial"/>
                          <a:ea typeface="Arial"/>
                        </a:rPr>
                        <a:t>media_url</a:t>
                      </a:r>
                      <a:r>
                        <a:rPr b="0" lang="fr" sz="1000" strike="noStrike" u="none">
                          <a:solidFill>
                            <a:schemeClr val="dk1"/>
                          </a:solidFill>
                          <a:effectLst/>
                          <a:uFillTx/>
                          <a:latin typeface="Arial"/>
                          <a:ea typeface="Arial"/>
                        </a:rPr>
                        <a:t>) et avec Python</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0" rIns="0" tIns="0" bIns="0" anchor="t">
                      <a:noAutofit/>
                    </a:bodyPr>
                    <a:p>
                      <a:pPr>
                        <a:lnSpc>
                          <a:spcPct val="100000"/>
                        </a:lnSpc>
                        <a:tabLst>
                          <a:tab algn="l" pos="0"/>
                        </a:tabLst>
                      </a:pPr>
                      <a:r>
                        <a:rPr b="0" lang="fr" sz="1000" strike="noStrike" u="none">
                          <a:solidFill>
                            <a:srgbClr val="000000"/>
                          </a:solidFill>
                          <a:effectLst/>
                          <a:uFillTx/>
                          <a:latin typeface="Arial"/>
                          <a:ea typeface="Arial"/>
                        </a:rPr>
                        <a:t>def load_yolo():</a:t>
                      </a:r>
                      <a:endParaRPr b="0" lang="fr-FR" sz="1000" strike="noStrike" u="none">
                        <a:solidFill>
                          <a:srgbClr val="000000"/>
                        </a:solidFill>
                        <a:effectLst/>
                        <a:uFillTx/>
                        <a:latin typeface="Arial"/>
                      </a:endParaRPr>
                    </a:p>
                    <a:p>
                      <a:pPr>
                        <a:lnSpc>
                          <a:spcPct val="100000"/>
                        </a:lnSpc>
                        <a:tabLst>
                          <a:tab algn="l" pos="0"/>
                        </a:tabLst>
                      </a:pPr>
                      <a:r>
                        <a:rPr b="0" lang="fr" sz="1000" strike="noStrike" u="none">
                          <a:solidFill>
                            <a:srgbClr val="000000"/>
                          </a:solidFill>
                          <a:effectLst/>
                          <a:uFillTx/>
                          <a:latin typeface="Arial"/>
                          <a:ea typeface="Arial"/>
                        </a:rPr>
                        <a:t>    net = cv2.dnn.readNet("yolov3.weights", "yolov3.cfg")</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91680">
                <a:tc>
                  <a:txBody>
                    <a:bodyPr lIns="0" rIns="0" tIns="0" bIns="0" anchor="t">
                      <a:noAutofit/>
                    </a:bodyPr>
                    <a:p>
                      <a:pPr>
                        <a:lnSpc>
                          <a:spcPct val="100000"/>
                        </a:lnSpc>
                        <a:tabLst>
                          <a:tab algn="l" pos="0"/>
                        </a:tabLst>
                      </a:pPr>
                      <a:r>
                        <a:rPr b="1" lang="fr" sz="1000" strike="noStrike" u="none">
                          <a:solidFill>
                            <a:srgbClr val="000000"/>
                          </a:solidFill>
                          <a:effectLst/>
                          <a:uFillTx/>
                          <a:latin typeface="Arial"/>
                          <a:ea typeface="Arial"/>
                        </a:rPr>
                        <a:t>Colorimétrie</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0" rIns="0" tIns="0" bIns="0" anchor="t">
                      <a:noAutofit/>
                    </a:bodyPr>
                    <a:p>
                      <a:pPr>
                        <a:lnSpc>
                          <a:spcPct val="100000"/>
                        </a:lnSpc>
                        <a:tabLst>
                          <a:tab algn="l" pos="0"/>
                        </a:tabLst>
                      </a:pPr>
                      <a:r>
                        <a:rPr b="0" lang="fr" sz="1000" strike="noStrike" u="none">
                          <a:solidFill>
                            <a:schemeClr val="dk1"/>
                          </a:solidFill>
                          <a:effectLst/>
                          <a:uFillTx/>
                          <a:latin typeface="Arial"/>
                          <a:ea typeface="Arial"/>
                        </a:rPr>
                        <a:t>Description de la photo : couleur ou noir  &amp; blanc</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0" rIns="0" tIns="0" bIns="0" anchor="t">
                      <a:noAutofit/>
                    </a:bodyPr>
                    <a:p>
                      <a:pPr>
                        <a:lnSpc>
                          <a:spcPct val="100000"/>
                        </a:lnSpc>
                        <a:tabLst>
                          <a:tab algn="l" pos="0"/>
                        </a:tabLst>
                      </a:pPr>
                      <a:r>
                        <a:rPr b="0" lang="fr" sz="1000" strike="noStrike" u="none">
                          <a:solidFill>
                            <a:schemeClr val="dk1"/>
                          </a:solidFill>
                          <a:effectLst/>
                          <a:uFillTx/>
                          <a:latin typeface="Arial"/>
                          <a:ea typeface="Arial"/>
                        </a:rPr>
                        <a:t>ML : cet indicateur peuvent influencer le score</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0" rIns="0" tIns="0" bIns="0" anchor="t">
                      <a:noAutofit/>
                    </a:bodyPr>
                    <a:p>
                      <a:pPr>
                        <a:lnSpc>
                          <a:spcPct val="100000"/>
                        </a:lnSpc>
                        <a:tabLst>
                          <a:tab algn="l" pos="0"/>
                        </a:tabLst>
                      </a:pPr>
                      <a:r>
                        <a:rPr b="0" lang="fr" sz="1000" strike="noStrike" u="none">
                          <a:solidFill>
                            <a:schemeClr val="dk1"/>
                          </a:solidFill>
                          <a:effectLst/>
                          <a:uFillTx/>
                          <a:latin typeface="Arial"/>
                          <a:ea typeface="Arial"/>
                        </a:rPr>
                        <a:t>Donnée enrichie via le modèle PIL  et avec Python</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0" rIns="0" tIns="0" bIns="0" anchor="t">
                      <a:noAutofit/>
                    </a:bodyPr>
                    <a:p>
                      <a:pPr>
                        <a:lnSpc>
                          <a:spcPct val="100000"/>
                        </a:lnSpc>
                        <a:tabLst>
                          <a:tab algn="l" pos="0"/>
                        </a:tabLst>
                      </a:pPr>
                      <a:r>
                        <a:rPr b="0" lang="fr" sz="1000" strike="noStrike" u="none">
                          <a:solidFill>
                            <a:srgbClr val="000000"/>
                          </a:solidFill>
                          <a:effectLst/>
                          <a:uFillTx/>
                          <a:latin typeface="Arial"/>
                          <a:ea typeface="Arial"/>
                        </a:rPr>
                        <a:t>       if not (r == g == b):</a:t>
                      </a:r>
                      <a:endParaRPr b="0" lang="fr-FR" sz="1000" strike="noStrike" u="none">
                        <a:solidFill>
                          <a:srgbClr val="000000"/>
                        </a:solidFill>
                        <a:effectLst/>
                        <a:uFillTx/>
                        <a:latin typeface="Arial"/>
                      </a:endParaRPr>
                    </a:p>
                    <a:p>
                      <a:pPr>
                        <a:lnSpc>
                          <a:spcPct val="100000"/>
                        </a:lnSpc>
                        <a:tabLst>
                          <a:tab algn="l" pos="0"/>
                        </a:tabLst>
                      </a:pPr>
                      <a:r>
                        <a:rPr b="0" lang="fr" sz="1000" strike="noStrike" u="none">
                          <a:solidFill>
                            <a:srgbClr val="000000"/>
                          </a:solidFill>
                          <a:effectLst/>
                          <a:uFillTx/>
                          <a:latin typeface="Arial"/>
                          <a:ea typeface="Arial"/>
                        </a:rPr>
                        <a:t>            return False</a:t>
                      </a:r>
                      <a:endParaRPr b="0" lang="fr-FR" sz="1000" strike="noStrike" u="none">
                        <a:solidFill>
                          <a:srgbClr val="000000"/>
                        </a:solidFill>
                        <a:effectLst/>
                        <a:uFillTx/>
                        <a:latin typeface="Arial"/>
                      </a:endParaRPr>
                    </a:p>
                  </a:txBody>
                  <a:tcPr anchor="t" marL="0" marR="0" marT="0" marB="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
        <p:nvSpPr>
          <p:cNvPr id="169" name="Google Shape;212;p18"/>
          <p:cNvSpPr/>
          <p:nvPr/>
        </p:nvSpPr>
        <p:spPr>
          <a:xfrm>
            <a:off x="789120" y="320400"/>
            <a:ext cx="8354520" cy="4518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fr" sz="1000" strike="noStrike" u="none">
                <a:solidFill>
                  <a:schemeClr val="dk1"/>
                </a:solidFill>
                <a:effectLst/>
                <a:uFillTx/>
                <a:latin typeface="Arial"/>
                <a:ea typeface="Arial"/>
              </a:rPr>
              <a:t>Le Graph API est le nom de l’appli de Meta pour les développeurs afin qu’ils puissent effectuer des appels API sur les fonctionnalités des produits Meta (dont Instagram), dont l’obtention des photos et des statistiques des publications. </a:t>
            </a:r>
            <a:endParaRPr b="0" lang="fr-FR" sz="1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0" name="Google Shape;217;p19" descr=""/>
          <p:cNvPicPr/>
          <p:nvPr/>
        </p:nvPicPr>
        <p:blipFill>
          <a:blip r:embed="rId1"/>
          <a:stretch/>
        </p:blipFill>
        <p:spPr>
          <a:xfrm>
            <a:off x="463320" y="482760"/>
            <a:ext cx="576720" cy="385560"/>
          </a:xfrm>
          <a:prstGeom prst="rect">
            <a:avLst/>
          </a:prstGeom>
          <a:noFill/>
          <a:ln w="0">
            <a:noFill/>
          </a:ln>
        </p:spPr>
      </p:pic>
      <p:sp>
        <p:nvSpPr>
          <p:cNvPr id="171" name="Google Shape;218;p19"/>
          <p:cNvSpPr/>
          <p:nvPr/>
        </p:nvSpPr>
        <p:spPr>
          <a:xfrm>
            <a:off x="1155960" y="163440"/>
            <a:ext cx="6645960" cy="446400"/>
          </a:xfrm>
          <a:prstGeom prst="rect">
            <a:avLst/>
          </a:prstGeom>
          <a:noFill/>
          <a:ln w="0">
            <a:noFill/>
          </a:ln>
        </p:spPr>
        <p:style>
          <a:lnRef idx="0"/>
          <a:fillRef idx="0"/>
          <a:effectRef idx="0"/>
          <a:fontRef idx="minor"/>
        </p:style>
        <p:txBody>
          <a:bodyPr lIns="0" rIns="0" tIns="0" bIns="0" anchor="t">
            <a:noAutofit/>
          </a:bodyPr>
          <a:p>
            <a:pPr>
              <a:lnSpc>
                <a:spcPct val="126000"/>
              </a:lnSpc>
              <a:tabLst>
                <a:tab algn="l" pos="0"/>
              </a:tabLst>
            </a:pPr>
            <a:r>
              <a:rPr b="1" lang="fr" sz="2090" strike="noStrike" u="none">
                <a:solidFill>
                  <a:srgbClr val="282824"/>
                </a:solidFill>
                <a:effectLst/>
                <a:uFillTx/>
                <a:latin typeface="Lato"/>
                <a:ea typeface="Lato"/>
              </a:rPr>
              <a:t>Architecture Médaillon sur  PostgreSQL</a:t>
            </a:r>
            <a:endParaRPr b="0" lang="fr-FR" sz="2090" strike="noStrike" u="none">
              <a:solidFill>
                <a:srgbClr val="000000"/>
              </a:solidFill>
              <a:effectLst/>
              <a:uFillTx/>
              <a:latin typeface="Arial"/>
            </a:endParaRPr>
          </a:p>
        </p:txBody>
      </p:sp>
      <p:sp>
        <p:nvSpPr>
          <p:cNvPr id="172" name="Google Shape;219;p19"/>
          <p:cNvSpPr/>
          <p:nvPr/>
        </p:nvSpPr>
        <p:spPr>
          <a:xfrm>
            <a:off x="1155960" y="807120"/>
            <a:ext cx="7767720" cy="401400"/>
          </a:xfrm>
          <a:prstGeom prst="rect">
            <a:avLst/>
          </a:prstGeom>
          <a:noFill/>
          <a:ln w="0">
            <a:noFill/>
          </a:ln>
        </p:spPr>
        <p:style>
          <a:lnRef idx="0"/>
          <a:fillRef idx="0"/>
          <a:effectRef idx="0"/>
          <a:fontRef idx="minor"/>
        </p:style>
        <p:txBody>
          <a:bodyPr lIns="0" rIns="0" tIns="0" bIns="0" anchor="t">
            <a:noAutofit/>
          </a:bodyPr>
          <a:p>
            <a:pPr>
              <a:lnSpc>
                <a:spcPct val="158000"/>
              </a:lnSpc>
              <a:tabLst>
                <a:tab algn="l" pos="0"/>
              </a:tabLst>
            </a:pPr>
            <a:r>
              <a:rPr b="0" lang="fr" sz="1000" strike="noStrike" u="none">
                <a:solidFill>
                  <a:srgbClr val="4a4a45"/>
                </a:solidFill>
                <a:effectLst/>
                <a:uFillTx/>
                <a:latin typeface="Lato"/>
                <a:ea typeface="Lato"/>
              </a:rPr>
              <a:t>L'architecture de données suit le paradigme médaillon avec 4 couches distinctes, permettant une séparation claire entre ingestion brute, transformation, analyse et machine learning. Cette approche garantit la traçabilité et la robustesse.</a:t>
            </a:r>
            <a:endParaRPr b="0" lang="fr-FR" sz="1000" strike="noStrike" u="none">
              <a:solidFill>
                <a:srgbClr val="000000"/>
              </a:solidFill>
              <a:effectLst/>
              <a:uFillTx/>
              <a:latin typeface="Arial"/>
            </a:endParaRPr>
          </a:p>
        </p:txBody>
      </p:sp>
      <p:sp>
        <p:nvSpPr>
          <p:cNvPr id="173" name="Google Shape;220;p19"/>
          <p:cNvSpPr/>
          <p:nvPr/>
        </p:nvSpPr>
        <p:spPr>
          <a:xfrm>
            <a:off x="173520" y="1608120"/>
            <a:ext cx="2373120" cy="261360"/>
          </a:xfrm>
          <a:prstGeom prst="rect">
            <a:avLst/>
          </a:prstGeom>
          <a:noFill/>
          <a:ln w="0">
            <a:noFill/>
          </a:ln>
        </p:spPr>
        <p:style>
          <a:lnRef idx="0"/>
          <a:fillRef idx="0"/>
          <a:effectRef idx="0"/>
          <a:fontRef idx="minor"/>
        </p:style>
        <p:txBody>
          <a:bodyPr lIns="0" rIns="0" tIns="0" bIns="0" anchor="t">
            <a:noAutofit/>
          </a:bodyPr>
          <a:p>
            <a:pPr>
              <a:lnSpc>
                <a:spcPct val="125000"/>
              </a:lnSpc>
              <a:tabLst>
                <a:tab algn="l" pos="0"/>
              </a:tabLst>
            </a:pPr>
            <a:r>
              <a:rPr b="1" lang="fr" sz="1110" strike="noStrike" u="none">
                <a:solidFill>
                  <a:srgbClr val="4a4a45"/>
                </a:solidFill>
                <a:effectLst/>
                <a:uFillTx/>
                <a:latin typeface="Lato"/>
                <a:ea typeface="Lato"/>
              </a:rPr>
              <a:t>Schéma RAW (Bronze)</a:t>
            </a:r>
            <a:endParaRPr b="0" lang="fr-FR" sz="1110" strike="noStrike" u="none">
              <a:solidFill>
                <a:srgbClr val="000000"/>
              </a:solidFill>
              <a:effectLst/>
              <a:uFillTx/>
              <a:latin typeface="Arial"/>
            </a:endParaRPr>
          </a:p>
        </p:txBody>
      </p:sp>
      <p:sp>
        <p:nvSpPr>
          <p:cNvPr id="174" name="Google Shape;221;p19"/>
          <p:cNvSpPr/>
          <p:nvPr/>
        </p:nvSpPr>
        <p:spPr>
          <a:xfrm>
            <a:off x="173520" y="1897920"/>
            <a:ext cx="3044160" cy="643320"/>
          </a:xfrm>
          <a:prstGeom prst="rect">
            <a:avLst/>
          </a:prstGeom>
          <a:noFill/>
          <a:ln w="0">
            <a:noFill/>
          </a:ln>
        </p:spPr>
        <p:style>
          <a:lnRef idx="0"/>
          <a:fillRef idx="0"/>
          <a:effectRef idx="0"/>
          <a:fontRef idx="minor"/>
        </p:style>
        <p:txBody>
          <a:bodyPr lIns="0" rIns="0" tIns="0" bIns="0" anchor="t">
            <a:noAutofit/>
          </a:bodyPr>
          <a:p>
            <a:pPr>
              <a:lnSpc>
                <a:spcPct val="158000"/>
              </a:lnSpc>
              <a:tabLst>
                <a:tab algn="l" pos="0"/>
              </a:tabLst>
            </a:pPr>
            <a:r>
              <a:rPr b="0" lang="fr" sz="1070" strike="noStrike" u="none">
                <a:solidFill>
                  <a:srgbClr val="4a4a45"/>
                </a:solidFill>
                <a:effectLst/>
                <a:uFillTx/>
                <a:latin typeface="Lato"/>
                <a:ea typeface="Lato"/>
              </a:rPr>
              <a:t>Ingestion directe des CSV extraits du notebook Python. Trois tables : dim_posts (3024 entrées), dim_insights (3023 entrées), dim_pics (2884 entrées). Aucune transformation, données brutes préservées.</a:t>
            </a:r>
            <a:endParaRPr b="0" lang="fr-FR" sz="1070" strike="noStrike" u="none">
              <a:solidFill>
                <a:srgbClr val="000000"/>
              </a:solidFill>
              <a:effectLst/>
              <a:uFillTx/>
              <a:latin typeface="Arial"/>
            </a:endParaRPr>
          </a:p>
        </p:txBody>
      </p:sp>
      <p:sp>
        <p:nvSpPr>
          <p:cNvPr id="175" name="Google Shape;222;p19"/>
          <p:cNvSpPr/>
          <p:nvPr/>
        </p:nvSpPr>
        <p:spPr>
          <a:xfrm>
            <a:off x="3494520" y="1603080"/>
            <a:ext cx="2113200" cy="216000"/>
          </a:xfrm>
          <a:prstGeom prst="rect">
            <a:avLst/>
          </a:prstGeom>
          <a:noFill/>
          <a:ln w="0">
            <a:noFill/>
          </a:ln>
        </p:spPr>
        <p:style>
          <a:lnRef idx="0"/>
          <a:fillRef idx="0"/>
          <a:effectRef idx="0"/>
          <a:fontRef idx="minor"/>
        </p:style>
        <p:txBody>
          <a:bodyPr lIns="0" rIns="0" tIns="0" bIns="0" anchor="t">
            <a:noAutofit/>
          </a:bodyPr>
          <a:p>
            <a:pPr>
              <a:lnSpc>
                <a:spcPct val="125000"/>
              </a:lnSpc>
              <a:tabLst>
                <a:tab algn="l" pos="0"/>
              </a:tabLst>
            </a:pPr>
            <a:r>
              <a:rPr b="1" lang="fr" sz="1110" strike="noStrike" u="none">
                <a:solidFill>
                  <a:srgbClr val="4a4a45"/>
                </a:solidFill>
                <a:effectLst/>
                <a:uFillTx/>
                <a:latin typeface="Lato"/>
                <a:ea typeface="Lato"/>
              </a:rPr>
              <a:t>Schéma STAGING (Silver)</a:t>
            </a:r>
            <a:endParaRPr b="0" lang="fr-FR" sz="1110" strike="noStrike" u="none">
              <a:solidFill>
                <a:srgbClr val="000000"/>
              </a:solidFill>
              <a:effectLst/>
              <a:uFillTx/>
              <a:latin typeface="Arial"/>
            </a:endParaRPr>
          </a:p>
        </p:txBody>
      </p:sp>
      <p:sp>
        <p:nvSpPr>
          <p:cNvPr id="176" name="Google Shape;223;p19"/>
          <p:cNvSpPr/>
          <p:nvPr/>
        </p:nvSpPr>
        <p:spPr>
          <a:xfrm>
            <a:off x="3494520" y="1892880"/>
            <a:ext cx="3044160" cy="643320"/>
          </a:xfrm>
          <a:prstGeom prst="rect">
            <a:avLst/>
          </a:prstGeom>
          <a:noFill/>
          <a:ln w="0">
            <a:noFill/>
          </a:ln>
        </p:spPr>
        <p:style>
          <a:lnRef idx="0"/>
          <a:fillRef idx="0"/>
          <a:effectRef idx="0"/>
          <a:fontRef idx="minor"/>
        </p:style>
        <p:txBody>
          <a:bodyPr lIns="0" rIns="0" tIns="0" bIns="0" anchor="t">
            <a:noAutofit/>
          </a:bodyPr>
          <a:p>
            <a:pPr>
              <a:lnSpc>
                <a:spcPct val="158000"/>
              </a:lnSpc>
              <a:tabLst>
                <a:tab algn="l" pos="0"/>
              </a:tabLst>
            </a:pPr>
            <a:r>
              <a:rPr b="0" lang="fr" sz="1070" strike="noStrike" u="none">
                <a:solidFill>
                  <a:srgbClr val="4a4a45"/>
                </a:solidFill>
                <a:effectLst/>
                <a:uFillTx/>
                <a:latin typeface="Lato"/>
                <a:ea typeface="Lato"/>
              </a:rPr>
              <a:t>Vues SQL filtrées éliminant les vidéos (media_type = 'IMAGE' ou 'CAROUSEL_ALBUM'). Dédoublonnage des colonnes et renommage cohérent des clés (postid). Préparation pour les jointures.</a:t>
            </a:r>
            <a:endParaRPr b="0" lang="fr-FR" sz="1070" strike="noStrike" u="none">
              <a:solidFill>
                <a:srgbClr val="000000"/>
              </a:solidFill>
              <a:effectLst/>
              <a:uFillTx/>
              <a:latin typeface="Arial"/>
            </a:endParaRPr>
          </a:p>
        </p:txBody>
      </p:sp>
      <p:sp>
        <p:nvSpPr>
          <p:cNvPr id="177" name="Google Shape;224;p19"/>
          <p:cNvSpPr/>
          <p:nvPr/>
        </p:nvSpPr>
        <p:spPr>
          <a:xfrm>
            <a:off x="173520" y="3542760"/>
            <a:ext cx="1987920" cy="261360"/>
          </a:xfrm>
          <a:prstGeom prst="rect">
            <a:avLst/>
          </a:prstGeom>
          <a:noFill/>
          <a:ln w="0">
            <a:noFill/>
          </a:ln>
        </p:spPr>
        <p:style>
          <a:lnRef idx="0"/>
          <a:fillRef idx="0"/>
          <a:effectRef idx="0"/>
          <a:fontRef idx="minor"/>
        </p:style>
        <p:txBody>
          <a:bodyPr lIns="0" rIns="0" tIns="0" bIns="0" anchor="t">
            <a:noAutofit/>
          </a:bodyPr>
          <a:p>
            <a:pPr>
              <a:lnSpc>
                <a:spcPct val="125000"/>
              </a:lnSpc>
              <a:tabLst>
                <a:tab algn="l" pos="0"/>
              </a:tabLst>
            </a:pPr>
            <a:r>
              <a:rPr b="1" lang="fr" sz="1110" strike="noStrike" u="none">
                <a:solidFill>
                  <a:srgbClr val="4a4a45"/>
                </a:solidFill>
                <a:effectLst/>
                <a:uFillTx/>
                <a:latin typeface="Lato"/>
                <a:ea typeface="Lato"/>
              </a:rPr>
              <a:t>Schéma ANALYTICS (Gold)</a:t>
            </a:r>
            <a:endParaRPr b="0" lang="fr-FR" sz="1110" strike="noStrike" u="none">
              <a:solidFill>
                <a:srgbClr val="000000"/>
              </a:solidFill>
              <a:effectLst/>
              <a:uFillTx/>
              <a:latin typeface="Arial"/>
            </a:endParaRPr>
          </a:p>
        </p:txBody>
      </p:sp>
      <p:sp>
        <p:nvSpPr>
          <p:cNvPr id="178" name="Google Shape;225;p19"/>
          <p:cNvSpPr/>
          <p:nvPr/>
        </p:nvSpPr>
        <p:spPr>
          <a:xfrm>
            <a:off x="173520" y="3832560"/>
            <a:ext cx="3044160" cy="1207800"/>
          </a:xfrm>
          <a:prstGeom prst="rect">
            <a:avLst/>
          </a:prstGeom>
          <a:noFill/>
          <a:ln w="0">
            <a:noFill/>
          </a:ln>
        </p:spPr>
        <p:style>
          <a:lnRef idx="0"/>
          <a:fillRef idx="0"/>
          <a:effectRef idx="0"/>
          <a:fontRef idx="minor"/>
        </p:style>
        <p:txBody>
          <a:bodyPr lIns="0" rIns="0" tIns="0" bIns="0" anchor="t">
            <a:noAutofit/>
          </a:bodyPr>
          <a:p>
            <a:pPr>
              <a:lnSpc>
                <a:spcPct val="158000"/>
              </a:lnSpc>
              <a:tabLst>
                <a:tab algn="l" pos="0"/>
              </a:tabLst>
            </a:pPr>
            <a:r>
              <a:rPr b="0" lang="fr" sz="1070" strike="noStrike" u="none">
                <a:solidFill>
                  <a:srgbClr val="4a4a45"/>
                </a:solidFill>
                <a:effectLst/>
                <a:uFillTx/>
                <a:latin typeface="Lato"/>
                <a:ea typeface="Lato"/>
              </a:rPr>
              <a:t>Fact table créée(fact_insight) via CTE  :: extraction des moments de journée (morning, afternoon, evening, night) et saisons (spring, summer, autumn, winter) via CASE WHEN sur timestamp. Jointure et  agrégations pour Looker Studio.</a:t>
            </a:r>
            <a:endParaRPr b="0" lang="fr-FR" sz="1070" strike="noStrike" u="none">
              <a:solidFill>
                <a:srgbClr val="000000"/>
              </a:solidFill>
              <a:effectLst/>
              <a:uFillTx/>
              <a:latin typeface="Arial"/>
            </a:endParaRPr>
          </a:p>
        </p:txBody>
      </p:sp>
      <p:sp>
        <p:nvSpPr>
          <p:cNvPr id="179" name="Google Shape;226;p19"/>
          <p:cNvSpPr/>
          <p:nvPr/>
        </p:nvSpPr>
        <p:spPr>
          <a:xfrm>
            <a:off x="3494520" y="3514680"/>
            <a:ext cx="2455560" cy="216000"/>
          </a:xfrm>
          <a:prstGeom prst="rect">
            <a:avLst/>
          </a:prstGeom>
          <a:noFill/>
          <a:ln w="0">
            <a:noFill/>
          </a:ln>
        </p:spPr>
        <p:style>
          <a:lnRef idx="0"/>
          <a:fillRef idx="0"/>
          <a:effectRef idx="0"/>
          <a:fontRef idx="minor"/>
        </p:style>
        <p:txBody>
          <a:bodyPr lIns="0" rIns="0" tIns="0" bIns="0" anchor="t">
            <a:noAutofit/>
          </a:bodyPr>
          <a:p>
            <a:pPr>
              <a:lnSpc>
                <a:spcPct val="125000"/>
              </a:lnSpc>
              <a:tabLst>
                <a:tab algn="l" pos="0"/>
              </a:tabLst>
            </a:pPr>
            <a:r>
              <a:rPr b="1" lang="fr" sz="1110" strike="noStrike" u="none">
                <a:solidFill>
                  <a:srgbClr val="4a4a45"/>
                </a:solidFill>
                <a:effectLst/>
                <a:uFillTx/>
                <a:latin typeface="Lato"/>
                <a:ea typeface="Lato"/>
              </a:rPr>
              <a:t>Schéma MACHINELEARNING</a:t>
            </a:r>
            <a:endParaRPr b="0" lang="fr-FR" sz="1110" strike="noStrike" u="none">
              <a:solidFill>
                <a:srgbClr val="000000"/>
              </a:solidFill>
              <a:effectLst/>
              <a:uFillTx/>
              <a:latin typeface="Arial"/>
            </a:endParaRPr>
          </a:p>
        </p:txBody>
      </p:sp>
      <p:sp>
        <p:nvSpPr>
          <p:cNvPr id="180" name="Google Shape;227;p19"/>
          <p:cNvSpPr/>
          <p:nvPr/>
        </p:nvSpPr>
        <p:spPr>
          <a:xfrm>
            <a:off x="3494520" y="3804480"/>
            <a:ext cx="3044160" cy="643320"/>
          </a:xfrm>
          <a:prstGeom prst="rect">
            <a:avLst/>
          </a:prstGeom>
          <a:noFill/>
          <a:ln w="0">
            <a:noFill/>
          </a:ln>
        </p:spPr>
        <p:style>
          <a:lnRef idx="0"/>
          <a:fillRef idx="0"/>
          <a:effectRef idx="0"/>
          <a:fontRef idx="minor"/>
        </p:style>
        <p:txBody>
          <a:bodyPr lIns="0" rIns="0" tIns="0" bIns="0" anchor="t">
            <a:noAutofit/>
          </a:bodyPr>
          <a:p>
            <a:pPr>
              <a:lnSpc>
                <a:spcPct val="158000"/>
              </a:lnSpc>
              <a:tabLst>
                <a:tab algn="l" pos="0"/>
              </a:tabLst>
            </a:pPr>
            <a:r>
              <a:rPr b="0" lang="fr" sz="1070" strike="noStrike" u="none">
                <a:solidFill>
                  <a:srgbClr val="4a4a45"/>
                </a:solidFill>
                <a:effectLst/>
                <a:uFillTx/>
                <a:latin typeface="Lato"/>
                <a:ea typeface="Lato"/>
              </a:rPr>
              <a:t>Vue dédiée au ML avec jointures complètes des trois dimensions. Données normalisées et enrichies avec reach_proxy pour combler les valeurs manquantes. Base pour l'entraînement Dataiku.</a:t>
            </a:r>
            <a:endParaRPr b="0" lang="fr-FR" sz="1070" strike="noStrike" u="none">
              <a:solidFill>
                <a:srgbClr val="000000"/>
              </a:solidFill>
              <a:effectLst/>
              <a:uFillTx/>
              <a:latin typeface="Arial"/>
            </a:endParaRPr>
          </a:p>
        </p:txBody>
      </p:sp>
      <p:cxnSp>
        <p:nvCxnSpPr>
          <p:cNvPr id="181" name="Google Shape;228;p19"/>
          <p:cNvCxnSpPr/>
          <p:nvPr/>
        </p:nvCxnSpPr>
        <p:spPr>
          <a:xfrm>
            <a:off x="3338640" y="1326960"/>
            <a:ext cx="360" cy="3714120"/>
          </a:xfrm>
          <a:prstGeom prst="straightConnector1">
            <a:avLst/>
          </a:prstGeom>
          <a:ln w="10175">
            <a:solidFill>
              <a:srgbClr val="595959"/>
            </a:solidFill>
            <a:round/>
          </a:ln>
        </p:spPr>
      </p:cxnSp>
      <p:cxnSp>
        <p:nvCxnSpPr>
          <p:cNvPr id="182" name="Google Shape;229;p19"/>
          <p:cNvCxnSpPr/>
          <p:nvPr/>
        </p:nvCxnSpPr>
        <p:spPr>
          <a:xfrm>
            <a:off x="207360" y="3200760"/>
            <a:ext cx="6217920" cy="360"/>
          </a:xfrm>
          <a:prstGeom prst="straightConnector1">
            <a:avLst/>
          </a:prstGeom>
          <a:ln w="10175">
            <a:solidFill>
              <a:srgbClr val="595959"/>
            </a:solidFill>
            <a:round/>
          </a:ln>
        </p:spPr>
      </p:cxnSp>
      <p:pic>
        <p:nvPicPr>
          <p:cNvPr id="183" name="Google Shape;230;p19" descr=""/>
          <p:cNvPicPr/>
          <p:nvPr/>
        </p:nvPicPr>
        <p:blipFill>
          <a:blip r:embed="rId2"/>
          <a:stretch/>
        </p:blipFill>
        <p:spPr>
          <a:xfrm>
            <a:off x="6815520" y="1208880"/>
            <a:ext cx="1987920" cy="358560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sldNum" idx="14"/>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C6A223E9-CEED-4D5A-BC43-440C50223966}"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pic>
        <p:nvPicPr>
          <p:cNvPr id="185" name="Google Shape;236;p20" descr=""/>
          <p:cNvPicPr/>
          <p:nvPr/>
        </p:nvPicPr>
        <p:blipFill>
          <a:blip r:embed="rId1"/>
          <a:stretch/>
        </p:blipFill>
        <p:spPr>
          <a:xfrm>
            <a:off x="463320" y="482760"/>
            <a:ext cx="576720" cy="385560"/>
          </a:xfrm>
          <a:prstGeom prst="rect">
            <a:avLst/>
          </a:prstGeom>
          <a:noFill/>
          <a:ln w="0">
            <a:noFill/>
          </a:ln>
        </p:spPr>
      </p:pic>
      <p:sp>
        <p:nvSpPr>
          <p:cNvPr id="186" name="Google Shape;237;p20"/>
          <p:cNvSpPr/>
          <p:nvPr/>
        </p:nvSpPr>
        <p:spPr>
          <a:xfrm>
            <a:off x="1155960" y="163440"/>
            <a:ext cx="6645960" cy="446400"/>
          </a:xfrm>
          <a:prstGeom prst="rect">
            <a:avLst/>
          </a:prstGeom>
          <a:noFill/>
          <a:ln w="0">
            <a:noFill/>
          </a:ln>
        </p:spPr>
        <p:style>
          <a:lnRef idx="0"/>
          <a:fillRef idx="0"/>
          <a:effectRef idx="0"/>
          <a:fontRef idx="minor"/>
        </p:style>
        <p:txBody>
          <a:bodyPr lIns="0" rIns="0" tIns="0" bIns="0" anchor="t">
            <a:noAutofit/>
          </a:bodyPr>
          <a:p>
            <a:pPr>
              <a:lnSpc>
                <a:spcPct val="126000"/>
              </a:lnSpc>
              <a:tabLst>
                <a:tab algn="l" pos="0"/>
              </a:tabLst>
            </a:pPr>
            <a:r>
              <a:rPr b="1" lang="fr" sz="2090" strike="noStrike" u="none">
                <a:solidFill>
                  <a:srgbClr val="282824"/>
                </a:solidFill>
                <a:effectLst/>
                <a:uFillTx/>
                <a:latin typeface="Lato"/>
                <a:ea typeface="Lato"/>
              </a:rPr>
              <a:t>Interfaçage LookerStudio &amp; Dashboarding</a:t>
            </a:r>
            <a:endParaRPr b="0" lang="fr-FR" sz="2090" strike="noStrike" u="none">
              <a:solidFill>
                <a:srgbClr val="000000"/>
              </a:solidFill>
              <a:effectLst/>
              <a:uFillTx/>
              <a:latin typeface="Arial"/>
            </a:endParaRPr>
          </a:p>
        </p:txBody>
      </p:sp>
      <p:cxnSp>
        <p:nvCxnSpPr>
          <p:cNvPr id="187" name="Google Shape;238;p20"/>
          <p:cNvCxnSpPr/>
          <p:nvPr/>
        </p:nvCxnSpPr>
        <p:spPr>
          <a:xfrm flipH="1">
            <a:off x="3192480" y="1067760"/>
            <a:ext cx="9720" cy="3666240"/>
          </a:xfrm>
          <a:prstGeom prst="straightConnector1">
            <a:avLst/>
          </a:prstGeom>
          <a:ln w="9525">
            <a:solidFill>
              <a:srgbClr val="595959"/>
            </a:solidFill>
            <a:round/>
          </a:ln>
        </p:spPr>
      </p:cxnSp>
      <p:cxnSp>
        <p:nvCxnSpPr>
          <p:cNvPr id="188" name="Google Shape;239;p20"/>
          <p:cNvCxnSpPr/>
          <p:nvPr/>
        </p:nvCxnSpPr>
        <p:spPr>
          <a:xfrm flipH="1">
            <a:off x="5488920" y="1067760"/>
            <a:ext cx="10080" cy="3666240"/>
          </a:xfrm>
          <a:prstGeom prst="straightConnector1">
            <a:avLst/>
          </a:prstGeom>
          <a:ln w="9525">
            <a:solidFill>
              <a:srgbClr val="595959"/>
            </a:solidFill>
            <a:round/>
          </a:ln>
        </p:spPr>
      </p:cxnSp>
      <p:cxnSp>
        <p:nvCxnSpPr>
          <p:cNvPr id="189" name="Google Shape;240;p20"/>
          <p:cNvCxnSpPr/>
          <p:nvPr/>
        </p:nvCxnSpPr>
        <p:spPr>
          <a:xfrm flipH="1">
            <a:off x="7785720" y="1067760"/>
            <a:ext cx="9720" cy="3666240"/>
          </a:xfrm>
          <a:prstGeom prst="straightConnector1">
            <a:avLst/>
          </a:prstGeom>
          <a:ln w="9525">
            <a:solidFill>
              <a:srgbClr val="595959"/>
            </a:solidFill>
            <a:round/>
          </a:ln>
        </p:spPr>
      </p:cxnSp>
      <p:graphicFrame>
        <p:nvGraphicFramePr>
          <p:cNvPr id="190" name="Google Shape;241;p20"/>
          <p:cNvGraphicFramePr/>
          <p:nvPr/>
        </p:nvGraphicFramePr>
        <p:xfrm>
          <a:off x="1162440" y="1068120"/>
          <a:ext cx="1937520" cy="3665520"/>
        </p:xfrm>
        <a:graphic>
          <a:graphicData uri="http://schemas.openxmlformats.org/drawingml/2006/table">
            <a:tbl>
              <a:tblPr/>
              <a:tblGrid>
                <a:gridCol w="1937520"/>
              </a:tblGrid>
              <a:tr h="1079280">
                <a:tc>
                  <a:txBody>
                    <a:bodyPr lIns="91080" rIns="91080" tIns="91080" bIns="91080" anchor="t">
                      <a:noAutofit/>
                    </a:bodyPr>
                    <a:p>
                      <a:pPr>
                        <a:lnSpc>
                          <a:spcPct val="100000"/>
                        </a:lnSpc>
                        <a:tabLst>
                          <a:tab algn="l" pos="0"/>
                        </a:tabLst>
                      </a:pPr>
                      <a:r>
                        <a:rPr b="0" lang="fr" sz="1400" strike="noStrike" u="none">
                          <a:solidFill>
                            <a:srgbClr val="000000"/>
                          </a:solidFill>
                          <a:effectLst/>
                          <a:uFillTx/>
                          <a:latin typeface="Arial"/>
                          <a:ea typeface="Arial"/>
                        </a:rPr>
                        <a:t>Ingestion de fact_insight via les fichiers CSV</a:t>
                      </a:r>
                      <a:endParaRPr b="0" lang="fr-FR"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3fdad2"/>
                    </a:solidFill>
                  </a:tcPr>
                </a:tc>
              </a:tr>
              <a:tr h="2586240">
                <a:tc>
                  <a:txBody>
                    <a:bodyPr lIns="91080" rIns="91080" tIns="91080" bIns="91080" anchor="t">
                      <a:noAutofit/>
                    </a:bodyPr>
                    <a:p>
                      <a:endParaRPr b="0" lang="fr-FR" sz="18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graphicFrame>
        <p:nvGraphicFramePr>
          <p:cNvPr id="191" name="Google Shape;242;p20"/>
          <p:cNvGraphicFramePr/>
          <p:nvPr/>
        </p:nvGraphicFramePr>
        <p:xfrm>
          <a:off x="3376800" y="1125720"/>
          <a:ext cx="1937520" cy="3665520"/>
        </p:xfrm>
        <a:graphic>
          <a:graphicData uri="http://schemas.openxmlformats.org/drawingml/2006/table">
            <a:tbl>
              <a:tblPr/>
              <a:tblGrid>
                <a:gridCol w="1937520"/>
              </a:tblGrid>
              <a:tr h="1897560">
                <a:tc>
                  <a:txBody>
                    <a:bodyPr lIns="91080" rIns="91080" tIns="91080" bIns="91080" anchor="t">
                      <a:noAutofit/>
                    </a:bodyPr>
                    <a:p>
                      <a:pPr>
                        <a:lnSpc>
                          <a:spcPct val="100000"/>
                        </a:lnSpc>
                        <a:tabLst>
                          <a:tab algn="l" pos="0"/>
                        </a:tabLst>
                      </a:pPr>
                      <a:r>
                        <a:rPr b="0" lang="fr" sz="1400" strike="noStrike" u="none">
                          <a:solidFill>
                            <a:srgbClr val="000000"/>
                          </a:solidFill>
                          <a:effectLst/>
                          <a:uFillTx/>
                          <a:latin typeface="Arial"/>
                          <a:ea typeface="Arial"/>
                        </a:rPr>
                        <a:t>Préparation des données</a:t>
                      </a:r>
                      <a:br>
                        <a:rPr sz="1400"/>
                      </a:br>
                      <a:r>
                        <a:rPr b="0" i="1" lang="fr" sz="1400" strike="noStrike" u="none">
                          <a:solidFill>
                            <a:schemeClr val="dk1"/>
                          </a:solidFill>
                          <a:effectLst/>
                          <a:uFillTx/>
                          <a:latin typeface="Arial"/>
                          <a:ea typeface="Arial"/>
                        </a:rPr>
                        <a:t>typage et aggrégation</a:t>
                      </a:r>
                      <a:endParaRPr b="0" lang="fr-FR"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3fdad2"/>
                    </a:solidFill>
                  </a:tcPr>
                </a:tc>
              </a:tr>
              <a:tr h="1767960">
                <a:tc>
                  <a:txBody>
                    <a:bodyPr lIns="91080" rIns="91080" tIns="91080" bIns="91080" anchor="t">
                      <a:noAutofit/>
                    </a:bodyPr>
                    <a:p>
                      <a:endParaRPr b="0" lang="fr-FR" sz="18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graphicFrame>
        <p:nvGraphicFramePr>
          <p:cNvPr id="192" name="Google Shape;243;p20"/>
          <p:cNvGraphicFramePr/>
          <p:nvPr/>
        </p:nvGraphicFramePr>
        <p:xfrm>
          <a:off x="5673600" y="1125720"/>
          <a:ext cx="1937520" cy="3665520"/>
        </p:xfrm>
        <a:graphic>
          <a:graphicData uri="http://schemas.openxmlformats.org/drawingml/2006/table">
            <a:tbl>
              <a:tblPr/>
              <a:tblGrid>
                <a:gridCol w="1937520"/>
              </a:tblGrid>
              <a:tr h="1151640">
                <a:tc>
                  <a:txBody>
                    <a:bodyPr lIns="91080" rIns="91080" tIns="91080" bIns="91080" anchor="t">
                      <a:noAutofit/>
                    </a:bodyPr>
                    <a:p>
                      <a:pPr>
                        <a:lnSpc>
                          <a:spcPct val="100000"/>
                        </a:lnSpc>
                        <a:tabLst>
                          <a:tab algn="l" pos="0"/>
                        </a:tabLst>
                      </a:pPr>
                      <a:r>
                        <a:rPr b="0" lang="fr" sz="1400" strike="noStrike" u="none">
                          <a:solidFill>
                            <a:srgbClr val="000000"/>
                          </a:solidFill>
                          <a:effectLst/>
                          <a:uFillTx/>
                          <a:latin typeface="Arial"/>
                          <a:ea typeface="Arial"/>
                        </a:rPr>
                        <a:t>Dashboarding avec </a:t>
                      </a:r>
                      <a:endParaRPr b="0" lang="fr-FR" sz="1400" strike="noStrike" u="none">
                        <a:solidFill>
                          <a:srgbClr val="000000"/>
                        </a:solidFill>
                        <a:effectLst/>
                        <a:uFillTx/>
                        <a:latin typeface="Arial"/>
                      </a:endParaRPr>
                    </a:p>
                    <a:p>
                      <a:pPr>
                        <a:lnSpc>
                          <a:spcPct val="100000"/>
                        </a:lnSpc>
                        <a:tabLst>
                          <a:tab algn="l" pos="0"/>
                        </a:tabLst>
                      </a:pPr>
                      <a:r>
                        <a:rPr b="0" lang="fr" sz="1400" strike="noStrike" u="none">
                          <a:solidFill>
                            <a:srgbClr val="000000"/>
                          </a:solidFill>
                          <a:effectLst/>
                          <a:uFillTx/>
                          <a:latin typeface="Arial"/>
                          <a:ea typeface="Arial"/>
                        </a:rPr>
                        <a:t>les insights impactant (quelles tendances amènent la viralité)</a:t>
                      </a:r>
                      <a:endParaRPr b="0" lang="fr-FR" sz="14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solidFill>
                      <a:srgbClr val="00dbd0"/>
                    </a:solidFill>
                  </a:tcPr>
                </a:tc>
              </a:tr>
              <a:tr h="2513880">
                <a:tc>
                  <a:txBody>
                    <a:bodyPr lIns="91080" rIns="91080" tIns="91080" bIns="91080" anchor="t">
                      <a:noAutofit/>
                    </a:bodyPr>
                    <a:p>
                      <a:endParaRPr b="0" lang="fr-FR" sz="1800" strike="noStrike" u="none">
                        <a:solidFill>
                          <a:srgbClr val="000000"/>
                        </a:solidFill>
                        <a:effectLst/>
                        <a:uFillTx/>
                        <a:latin typeface="Arial"/>
                      </a:endParaRPr>
                    </a:p>
                  </a:txBody>
                  <a:tcPr anchor="t" marL="91080" marR="91080" marT="91080" marB="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pic>
        <p:nvPicPr>
          <p:cNvPr id="193" name="Google Shape;244;p20" descr=""/>
          <p:cNvPicPr/>
          <p:nvPr/>
        </p:nvPicPr>
        <p:blipFill>
          <a:blip r:embed="rId2"/>
          <a:srcRect l="45382" t="25827" r="32456" b="8051"/>
          <a:stretch/>
        </p:blipFill>
        <p:spPr>
          <a:xfrm>
            <a:off x="1456560" y="2270520"/>
            <a:ext cx="1107000" cy="2308680"/>
          </a:xfrm>
          <a:prstGeom prst="rect">
            <a:avLst/>
          </a:prstGeom>
          <a:noFill/>
          <a:ln w="9525">
            <a:solidFill>
              <a:srgbClr val="595959"/>
            </a:solidFill>
            <a:round/>
          </a:ln>
        </p:spPr>
      </p:pic>
      <p:pic>
        <p:nvPicPr>
          <p:cNvPr id="194" name="Google Shape;245;p20" descr=""/>
          <p:cNvPicPr/>
          <p:nvPr/>
        </p:nvPicPr>
        <p:blipFill>
          <a:blip r:embed="rId3"/>
          <a:srcRect l="0" t="62188" r="70642" b="20253"/>
          <a:stretch/>
        </p:blipFill>
        <p:spPr>
          <a:xfrm>
            <a:off x="3326760" y="2204640"/>
            <a:ext cx="2037600" cy="902880"/>
          </a:xfrm>
          <a:prstGeom prst="rect">
            <a:avLst/>
          </a:prstGeom>
          <a:noFill/>
          <a:ln w="0">
            <a:noFill/>
          </a:ln>
        </p:spPr>
      </p:pic>
      <p:pic>
        <p:nvPicPr>
          <p:cNvPr id="195" name="Google Shape;246;p20" descr=""/>
          <p:cNvPicPr/>
          <p:nvPr/>
        </p:nvPicPr>
        <p:blipFill>
          <a:blip r:embed="rId4"/>
          <a:srcRect l="33693" t="62188" r="33603" b="20253"/>
          <a:stretch/>
        </p:blipFill>
        <p:spPr>
          <a:xfrm>
            <a:off x="3489840" y="3202920"/>
            <a:ext cx="1777680" cy="707040"/>
          </a:xfrm>
          <a:prstGeom prst="rect">
            <a:avLst/>
          </a:prstGeom>
          <a:noFill/>
          <a:ln w="0">
            <a:noFill/>
          </a:ln>
        </p:spPr>
      </p:pic>
      <p:pic>
        <p:nvPicPr>
          <p:cNvPr id="196" name="Google Shape;247;p20" descr=""/>
          <p:cNvPicPr/>
          <p:nvPr/>
        </p:nvPicPr>
        <p:blipFill>
          <a:blip r:embed="rId5"/>
          <a:srcRect l="69331" t="62188" r="0" b="20253"/>
          <a:stretch/>
        </p:blipFill>
        <p:spPr>
          <a:xfrm>
            <a:off x="3456720" y="3957120"/>
            <a:ext cx="1777680" cy="753840"/>
          </a:xfrm>
          <a:prstGeom prst="rect">
            <a:avLst/>
          </a:prstGeom>
          <a:noFill/>
          <a:ln w="0">
            <a:noFill/>
          </a:ln>
        </p:spPr>
      </p:pic>
      <p:pic>
        <p:nvPicPr>
          <p:cNvPr id="197" name="Google Shape;248;p20" descr=""/>
          <p:cNvPicPr/>
          <p:nvPr/>
        </p:nvPicPr>
        <p:blipFill>
          <a:blip r:embed="rId6"/>
          <a:stretch/>
        </p:blipFill>
        <p:spPr>
          <a:xfrm>
            <a:off x="5969160" y="2336400"/>
            <a:ext cx="1442160" cy="244008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sldNum" idx="15"/>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fr" sz="1000" strike="noStrike" u="none">
                <a:solidFill>
                  <a:schemeClr val="dk2"/>
                </a:solidFill>
                <a:effectLst/>
                <a:uFillTx/>
                <a:latin typeface="Arial"/>
                <a:ea typeface="Arial"/>
              </a:defRPr>
            </a:lvl1pPr>
          </a:lstStyle>
          <a:p>
            <a:pPr indent="0" algn="r">
              <a:lnSpc>
                <a:spcPct val="100000"/>
              </a:lnSpc>
              <a:buNone/>
              <a:tabLst>
                <a:tab algn="l" pos="0"/>
              </a:tabLst>
            </a:pPr>
            <a:fld id="{B12D4613-23CA-4F4A-8BE2-6469C87C1826}" type="slidenum">
              <a:rPr b="0" lang="fr" sz="1000" strike="noStrike" u="none">
                <a:solidFill>
                  <a:schemeClr val="dk2"/>
                </a:solidFill>
                <a:effectLst/>
                <a:uFillTx/>
                <a:latin typeface="Arial"/>
                <a:ea typeface="Arial"/>
              </a:rPr>
              <a:t>&lt;number&gt;</a:t>
            </a:fld>
            <a:endParaRPr b="0" lang="fr-FR" sz="1000" strike="noStrike" u="none">
              <a:solidFill>
                <a:srgbClr val="000000"/>
              </a:solidFill>
              <a:effectLst/>
              <a:uFillTx/>
              <a:latin typeface="Times New Roman"/>
            </a:endParaRPr>
          </a:p>
        </p:txBody>
      </p:sp>
      <p:pic>
        <p:nvPicPr>
          <p:cNvPr id="199" name="Google Shape;254;p21" descr=""/>
          <p:cNvPicPr/>
          <p:nvPr/>
        </p:nvPicPr>
        <p:blipFill>
          <a:blip r:embed="rId1"/>
          <a:stretch/>
        </p:blipFill>
        <p:spPr>
          <a:xfrm>
            <a:off x="463320" y="482760"/>
            <a:ext cx="576720" cy="385560"/>
          </a:xfrm>
          <a:prstGeom prst="rect">
            <a:avLst/>
          </a:prstGeom>
          <a:noFill/>
          <a:ln w="0">
            <a:noFill/>
          </a:ln>
        </p:spPr>
      </p:pic>
      <p:sp>
        <p:nvSpPr>
          <p:cNvPr id="200" name="Google Shape;255;p21"/>
          <p:cNvSpPr/>
          <p:nvPr/>
        </p:nvSpPr>
        <p:spPr>
          <a:xfrm>
            <a:off x="1155960" y="163440"/>
            <a:ext cx="6645960" cy="446400"/>
          </a:xfrm>
          <a:prstGeom prst="rect">
            <a:avLst/>
          </a:prstGeom>
          <a:noFill/>
          <a:ln w="0">
            <a:noFill/>
          </a:ln>
        </p:spPr>
        <p:style>
          <a:lnRef idx="0"/>
          <a:fillRef idx="0"/>
          <a:effectRef idx="0"/>
          <a:fontRef idx="minor"/>
        </p:style>
        <p:txBody>
          <a:bodyPr lIns="0" rIns="0" tIns="0" bIns="0" anchor="t">
            <a:noAutofit/>
          </a:bodyPr>
          <a:p>
            <a:pPr>
              <a:lnSpc>
                <a:spcPct val="126000"/>
              </a:lnSpc>
              <a:tabLst>
                <a:tab algn="l" pos="0"/>
              </a:tabLst>
            </a:pPr>
            <a:r>
              <a:rPr b="1" lang="fr" sz="2090" strike="noStrike" u="none">
                <a:solidFill>
                  <a:srgbClr val="282824"/>
                </a:solidFill>
                <a:effectLst/>
                <a:uFillTx/>
                <a:latin typeface="Lato"/>
                <a:ea typeface="Lato"/>
              </a:rPr>
              <a:t>Interfaçage LookerStudio &amp; Dashboarding</a:t>
            </a:r>
            <a:endParaRPr b="0" lang="fr-FR" sz="2090" strike="noStrike" u="none">
              <a:solidFill>
                <a:srgbClr val="000000"/>
              </a:solidFill>
              <a:effectLst/>
              <a:uFillTx/>
              <a:latin typeface="Arial"/>
            </a:endParaRPr>
          </a:p>
        </p:txBody>
      </p:sp>
      <p:pic>
        <p:nvPicPr>
          <p:cNvPr id="201" name="Google Shape;256;p21" descr=""/>
          <p:cNvPicPr/>
          <p:nvPr/>
        </p:nvPicPr>
        <p:blipFill>
          <a:blip r:embed="rId2"/>
          <a:stretch/>
        </p:blipFill>
        <p:spPr>
          <a:xfrm>
            <a:off x="2460600" y="651600"/>
            <a:ext cx="4222440" cy="3552840"/>
          </a:xfrm>
          <a:prstGeom prst="rect">
            <a:avLst/>
          </a:prstGeom>
          <a:noFill/>
          <a:ln w="9525">
            <a:solidFill>
              <a:srgbClr val="595959"/>
            </a:solidFill>
            <a:round/>
          </a:ln>
        </p:spPr>
      </p:pic>
      <p:cxnSp>
        <p:nvCxnSpPr>
          <p:cNvPr id="202" name="Google Shape;257;p21"/>
          <p:cNvCxnSpPr/>
          <p:nvPr/>
        </p:nvCxnSpPr>
        <p:spPr>
          <a:xfrm>
            <a:off x="6763680" y="423000"/>
            <a:ext cx="360" cy="4532040"/>
          </a:xfrm>
          <a:prstGeom prst="straightConnector1">
            <a:avLst/>
          </a:prstGeom>
          <a:ln w="9525">
            <a:solidFill>
              <a:srgbClr val="595959"/>
            </a:solidFill>
            <a:round/>
          </a:ln>
        </p:spPr>
      </p:cxnSp>
      <p:sp>
        <p:nvSpPr>
          <p:cNvPr id="203" name="Google Shape;258;p21"/>
          <p:cNvSpPr/>
          <p:nvPr/>
        </p:nvSpPr>
        <p:spPr>
          <a:xfrm>
            <a:off x="6763680" y="567720"/>
            <a:ext cx="2257200" cy="413676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fr" sz="1200" strike="noStrike" u="sng">
                <a:solidFill>
                  <a:schemeClr val="hlink"/>
                </a:solidFill>
                <a:effectLst/>
                <a:uFillTx/>
                <a:latin typeface="Arial"/>
                <a:ea typeface="Arial"/>
                <a:hlinkClick r:id="rId3"/>
              </a:rPr>
              <a:t>Lien vers le dashboard Looker</a:t>
            </a:r>
            <a:br>
              <a:rPr sz="1200"/>
            </a:br>
            <a:endParaRPr b="0" lang="fr-FR" sz="1200" strike="noStrike" u="none">
              <a:solidFill>
                <a:srgbClr val="000000"/>
              </a:solidFill>
              <a:effectLst/>
              <a:uFillTx/>
              <a:latin typeface="Arial"/>
            </a:endParaRPr>
          </a:p>
          <a:p>
            <a:pPr>
              <a:lnSpc>
                <a:spcPct val="100000"/>
              </a:lnSpc>
              <a:tabLst>
                <a:tab algn="l" pos="0"/>
              </a:tabLst>
            </a:pPr>
            <a:r>
              <a:rPr b="1" lang="fr" sz="1200" strike="noStrike" u="sng">
                <a:solidFill>
                  <a:srgbClr val="1e1e1e"/>
                </a:solidFill>
                <a:effectLst/>
                <a:uFillTx/>
                <a:latin typeface="Arial"/>
                <a:ea typeface="Arial"/>
              </a:rPr>
              <a:t>Enseignements</a:t>
            </a:r>
            <a:r>
              <a:rPr b="0" lang="fr" sz="1200" strike="noStrike" u="none">
                <a:solidFill>
                  <a:srgbClr val="1e1e1e"/>
                </a:solidFill>
                <a:effectLst/>
                <a:uFillTx/>
                <a:latin typeface="Arial"/>
                <a:ea typeface="Arial"/>
              </a:rPr>
              <a:t> </a:t>
            </a:r>
            <a:endParaRPr b="0" lang="fr-FR" sz="1200" strike="noStrike" u="none">
              <a:solidFill>
                <a:srgbClr val="000000"/>
              </a:solidFill>
              <a:effectLst/>
              <a:uFillTx/>
              <a:latin typeface="Arial"/>
            </a:endParaRPr>
          </a:p>
          <a:p>
            <a:pPr>
              <a:lnSpc>
                <a:spcPct val="100000"/>
              </a:lnSpc>
              <a:tabLst>
                <a:tab algn="l" pos="0"/>
              </a:tabLst>
            </a:pPr>
            <a:endParaRPr b="0" lang="fr-FR" sz="1200" strike="noStrike" u="none">
              <a:solidFill>
                <a:srgbClr val="000000"/>
              </a:solidFill>
              <a:effectLst/>
              <a:uFillTx/>
              <a:latin typeface="Arial"/>
            </a:endParaRPr>
          </a:p>
          <a:p>
            <a:pPr>
              <a:lnSpc>
                <a:spcPct val="100000"/>
              </a:lnSpc>
              <a:tabLst>
                <a:tab algn="l" pos="0"/>
              </a:tabLst>
            </a:pPr>
            <a:r>
              <a:rPr b="0" lang="fr" sz="1200" strike="noStrike" u="none">
                <a:solidFill>
                  <a:srgbClr val="1e1e1e"/>
                </a:solidFill>
                <a:effectLst/>
                <a:uFillTx/>
                <a:latin typeface="Arial"/>
                <a:ea typeface="Arial"/>
              </a:rPr>
              <a:t>Afin d'améliorer les performances de ce compte instagram,</a:t>
            </a:r>
            <a:endParaRPr b="0" lang="fr-FR" sz="1200" strike="noStrike" u="none">
              <a:solidFill>
                <a:srgbClr val="000000"/>
              </a:solidFill>
              <a:effectLst/>
              <a:uFillTx/>
              <a:latin typeface="Arial"/>
            </a:endParaRPr>
          </a:p>
          <a:p>
            <a:pPr>
              <a:lnSpc>
                <a:spcPct val="100000"/>
              </a:lnSpc>
              <a:tabLst>
                <a:tab algn="l" pos="0"/>
              </a:tabLst>
            </a:pPr>
            <a:endParaRPr b="0" lang="fr-FR" sz="1200" strike="noStrike" u="none">
              <a:solidFill>
                <a:srgbClr val="000000"/>
              </a:solidFill>
              <a:effectLst/>
              <a:uFillTx/>
              <a:latin typeface="Arial"/>
            </a:endParaRPr>
          </a:p>
          <a:p>
            <a:pPr>
              <a:lnSpc>
                <a:spcPct val="100000"/>
              </a:lnSpc>
              <a:tabLst>
                <a:tab algn="l" pos="0"/>
              </a:tabLst>
            </a:pPr>
            <a:r>
              <a:rPr b="0" lang="fr" sz="1200" strike="noStrike" u="none">
                <a:solidFill>
                  <a:srgbClr val="1e1e1e"/>
                </a:solidFill>
                <a:effectLst/>
                <a:uFillTx/>
                <a:latin typeface="Arial"/>
                <a:ea typeface="Arial"/>
              </a:rPr>
              <a:t>On peut donc suggérer une </a:t>
            </a:r>
            <a:r>
              <a:rPr b="1" lang="fr" sz="1200" strike="noStrike" u="none">
                <a:solidFill>
                  <a:srgbClr val="1e1e1e"/>
                </a:solidFill>
                <a:effectLst/>
                <a:uFillTx/>
                <a:latin typeface="Arial"/>
                <a:ea typeface="Arial"/>
              </a:rPr>
              <a:t>nouvelle stratégie de réseaux sociaux</a:t>
            </a:r>
            <a:r>
              <a:rPr b="0" lang="fr" sz="1200" strike="noStrike" u="none">
                <a:solidFill>
                  <a:srgbClr val="1e1e1e"/>
                </a:solidFill>
                <a:effectLst/>
                <a:uFillTx/>
                <a:latin typeface="Arial"/>
                <a:ea typeface="Arial"/>
              </a:rPr>
              <a:t> : </a:t>
            </a:r>
            <a:endParaRPr b="0" lang="fr-FR" sz="1200" strike="noStrike" u="none">
              <a:solidFill>
                <a:srgbClr val="000000"/>
              </a:solidFill>
              <a:effectLst/>
              <a:uFillTx/>
              <a:latin typeface="Arial"/>
            </a:endParaRPr>
          </a:p>
          <a:p>
            <a:pPr>
              <a:lnSpc>
                <a:spcPct val="100000"/>
              </a:lnSpc>
              <a:tabLst>
                <a:tab algn="l" pos="0"/>
              </a:tabLst>
            </a:pPr>
            <a:endParaRPr b="0" lang="fr-FR" sz="1200" strike="noStrike" u="none">
              <a:solidFill>
                <a:srgbClr val="000000"/>
              </a:solidFill>
              <a:effectLst/>
              <a:uFillTx/>
              <a:latin typeface="Arial"/>
            </a:endParaRPr>
          </a:p>
          <a:p>
            <a:pPr>
              <a:lnSpc>
                <a:spcPct val="100000"/>
              </a:lnSpc>
              <a:tabLst>
                <a:tab algn="l" pos="0"/>
              </a:tabLst>
            </a:pPr>
            <a:r>
              <a:rPr b="0" lang="fr" sz="1200" strike="noStrike" u="none">
                <a:solidFill>
                  <a:srgbClr val="1e1e1e"/>
                </a:solidFill>
                <a:effectLst/>
                <a:uFillTx/>
                <a:latin typeface="Arial"/>
                <a:ea typeface="Arial"/>
              </a:rPr>
              <a:t>- les photos </a:t>
            </a:r>
            <a:r>
              <a:rPr b="1" lang="fr" sz="1200" strike="noStrike" u="none">
                <a:solidFill>
                  <a:srgbClr val="1e1e1e"/>
                </a:solidFill>
                <a:effectLst/>
                <a:uFillTx/>
                <a:latin typeface="Arial"/>
                <a:ea typeface="Arial"/>
              </a:rPr>
              <a:t>en noir et blanc</a:t>
            </a:r>
            <a:r>
              <a:rPr b="0" lang="fr" sz="1200" strike="noStrike" u="none">
                <a:solidFill>
                  <a:srgbClr val="1e1e1e"/>
                </a:solidFill>
                <a:effectLst/>
                <a:uFillTx/>
                <a:latin typeface="Arial"/>
                <a:ea typeface="Arial"/>
              </a:rPr>
              <a:t> et contenant des </a:t>
            </a:r>
            <a:r>
              <a:rPr b="1" lang="fr" sz="1200" strike="noStrike" u="none">
                <a:solidFill>
                  <a:srgbClr val="1e1e1e"/>
                </a:solidFill>
                <a:effectLst/>
                <a:uFillTx/>
                <a:latin typeface="Arial"/>
                <a:ea typeface="Arial"/>
              </a:rPr>
              <a:t>groupes ou des silouhettes</a:t>
            </a:r>
            <a:r>
              <a:rPr b="0" lang="fr" sz="1200" strike="noStrike" u="none">
                <a:solidFill>
                  <a:srgbClr val="1e1e1e"/>
                </a:solidFill>
                <a:effectLst/>
                <a:uFillTx/>
                <a:latin typeface="Arial"/>
                <a:ea typeface="Arial"/>
              </a:rPr>
              <a:t> ont des </a:t>
            </a:r>
            <a:r>
              <a:rPr b="1" lang="fr" sz="1200" strike="noStrike" u="none">
                <a:solidFill>
                  <a:srgbClr val="1e1e1e"/>
                </a:solidFill>
                <a:effectLst/>
                <a:uFillTx/>
                <a:latin typeface="Arial"/>
                <a:ea typeface="Arial"/>
              </a:rPr>
              <a:t>meilleures performances</a:t>
            </a:r>
            <a:r>
              <a:rPr b="0" lang="fr" sz="1200" strike="noStrike" u="none">
                <a:solidFill>
                  <a:srgbClr val="1e1e1e"/>
                </a:solidFill>
                <a:effectLst/>
                <a:uFillTx/>
                <a:latin typeface="Arial"/>
                <a:ea typeface="Arial"/>
              </a:rPr>
              <a:t> (</a:t>
            </a:r>
            <a:r>
              <a:rPr b="0" i="1" lang="fr" sz="1200" strike="noStrike" u="none">
                <a:solidFill>
                  <a:srgbClr val="1e1e1e"/>
                </a:solidFill>
                <a:effectLst/>
                <a:uFillTx/>
                <a:latin typeface="Arial"/>
                <a:ea typeface="Arial"/>
              </a:rPr>
              <a:t>reach</a:t>
            </a:r>
            <a:r>
              <a:rPr b="0" lang="fr" sz="1200" strike="noStrike" u="none">
                <a:solidFill>
                  <a:srgbClr val="1e1e1e"/>
                </a:solidFill>
                <a:effectLst/>
                <a:uFillTx/>
                <a:latin typeface="Arial"/>
                <a:ea typeface="Arial"/>
              </a:rPr>
              <a:t>)</a:t>
            </a:r>
            <a:endParaRPr b="0" lang="fr-FR" sz="1200" strike="noStrike" u="none">
              <a:solidFill>
                <a:srgbClr val="000000"/>
              </a:solidFill>
              <a:effectLst/>
              <a:uFillTx/>
              <a:latin typeface="Arial"/>
            </a:endParaRPr>
          </a:p>
          <a:p>
            <a:pPr>
              <a:lnSpc>
                <a:spcPct val="100000"/>
              </a:lnSpc>
              <a:tabLst>
                <a:tab algn="l" pos="0"/>
              </a:tabLst>
            </a:pPr>
            <a:endParaRPr b="0" lang="fr-FR" sz="1200" strike="noStrike" u="none">
              <a:solidFill>
                <a:srgbClr val="000000"/>
              </a:solidFill>
              <a:effectLst/>
              <a:uFillTx/>
              <a:latin typeface="Arial"/>
            </a:endParaRPr>
          </a:p>
          <a:p>
            <a:pPr>
              <a:lnSpc>
                <a:spcPct val="100000"/>
              </a:lnSpc>
              <a:tabLst>
                <a:tab algn="l" pos="0"/>
              </a:tabLst>
            </a:pPr>
            <a:r>
              <a:rPr b="0" lang="fr" sz="1200" strike="noStrike" u="none">
                <a:solidFill>
                  <a:srgbClr val="1e1e1e"/>
                </a:solidFill>
                <a:effectLst/>
                <a:uFillTx/>
                <a:latin typeface="Arial"/>
                <a:ea typeface="Arial"/>
              </a:rPr>
              <a:t>-</a:t>
            </a:r>
            <a:r>
              <a:rPr b="1" lang="fr" sz="1200" strike="noStrike" u="none">
                <a:solidFill>
                  <a:srgbClr val="1e1e1e"/>
                </a:solidFill>
                <a:effectLst/>
                <a:uFillTx/>
                <a:latin typeface="Arial"/>
                <a:ea typeface="Arial"/>
              </a:rPr>
              <a:t>il vaut mieux poster le soir </a:t>
            </a:r>
            <a:r>
              <a:rPr b="0" lang="fr" sz="1200" strike="noStrike" u="none">
                <a:solidFill>
                  <a:srgbClr val="1e1e1e"/>
                </a:solidFill>
                <a:effectLst/>
                <a:uFillTx/>
                <a:latin typeface="Arial"/>
                <a:ea typeface="Arial"/>
              </a:rPr>
              <a:t>(sauf l'automne ou l'AM est un meilleur créneau)</a:t>
            </a:r>
            <a:endParaRPr b="0" lang="fr-FR" sz="1200" strike="noStrike" u="none">
              <a:solidFill>
                <a:srgbClr val="000000"/>
              </a:solidFill>
              <a:effectLst/>
              <a:uFillTx/>
              <a:latin typeface="Arial"/>
            </a:endParaRPr>
          </a:p>
        </p:txBody>
      </p:sp>
      <p:pic>
        <p:nvPicPr>
          <p:cNvPr id="204" name="Google Shape;259;p21" descr=""/>
          <p:cNvPicPr/>
          <p:nvPr/>
        </p:nvPicPr>
        <p:blipFill>
          <a:blip r:embed="rId4"/>
          <a:srcRect l="16120" t="0" r="-8" b="31987"/>
          <a:stretch/>
        </p:blipFill>
        <p:spPr>
          <a:xfrm>
            <a:off x="72720" y="1445040"/>
            <a:ext cx="2307240" cy="2073960"/>
          </a:xfrm>
          <a:prstGeom prst="rect">
            <a:avLst/>
          </a:prstGeom>
          <a:noFill/>
          <a:ln w="9525">
            <a:solidFill>
              <a:srgbClr val="595959"/>
            </a:solidFill>
            <a:round/>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LibreOffice/25.8.2.2$MacOSX_AARCH64 LibreOffice_project/d401f2107ccab8f924a8e2df40f573aab7605b6f</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fr-FR</dc:language>
  <cp:lastModifiedBy/>
  <cp:revision>0</cp:revision>
  <dc:subject/>
  <dc:title/>
</cp:coreProperties>
</file>